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7" roundtripDataSignature="AMtx7mh/JW5UQS74xNkANyVKvF1hKLjk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EEC4EF-6464-412B-98CE-61FBAFC2CDF1}">
  <a:tblStyle styleId="{87EEC4EF-6464-412B-98CE-61FBAFC2CDF1}"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customschemas.google.com/relationships/presentationmetadata" Target="metadata"/><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Copy Slide Option #1</a:t>
            </a:r>
            <a:endParaRPr/>
          </a:p>
        </p:txBody>
      </p:sp>
      <p:sp>
        <p:nvSpPr>
          <p:cNvPr id="39" name="Google Shape;3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6f48e751c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Copy Slide Option #2</a:t>
            </a:r>
            <a:endParaRPr/>
          </a:p>
        </p:txBody>
      </p:sp>
      <p:sp>
        <p:nvSpPr>
          <p:cNvPr id="163" name="Google Shape;163;g36f48e751c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36f48e751c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Copy Slide Option #1</a:t>
            </a:r>
            <a:endParaRPr/>
          </a:p>
        </p:txBody>
      </p:sp>
      <p:sp>
        <p:nvSpPr>
          <p:cNvPr id="44" name="Google Shape;44;g36f48e751c5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36f48e751c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Copy Slide Option #1</a:t>
            </a:r>
            <a:endParaRPr/>
          </a:p>
        </p:txBody>
      </p:sp>
      <p:sp>
        <p:nvSpPr>
          <p:cNvPr id="49" name="Google Shape;49;g36f48e751c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Copy Slide Option #2</a:t>
            </a:r>
            <a:endParaRPr/>
          </a:p>
        </p:txBody>
      </p:sp>
      <p:sp>
        <p:nvSpPr>
          <p:cNvPr id="54" name="Google Shape;5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Copy Slide Option #2</a:t>
            </a:r>
            <a:endParaRPr/>
          </a:p>
        </p:txBody>
      </p:sp>
      <p:sp>
        <p:nvSpPr>
          <p:cNvPr id="114" name="Google Shape;11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Copy Slide Option #2</a:t>
            </a:r>
            <a:endParaRPr/>
          </a:p>
        </p:txBody>
      </p:sp>
      <p:sp>
        <p:nvSpPr>
          <p:cNvPr id="119" name="Google Shape;11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Copy Slide Option #2</a:t>
            </a:r>
            <a:endParaRPr/>
          </a:p>
        </p:txBody>
      </p:sp>
      <p:sp>
        <p:nvSpPr>
          <p:cNvPr id="124" name="Google Shape;1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Copy Slide Option #2</a:t>
            </a:r>
            <a:endParaRPr/>
          </a:p>
        </p:txBody>
      </p:sp>
      <p:sp>
        <p:nvSpPr>
          <p:cNvPr id="129" name="Google Shape;12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Standard template for UM-Dearborn info. Adjust as needed based on your audience.</a:t>
            </a:r>
            <a:endParaRPr/>
          </a:p>
        </p:txBody>
      </p:sp>
      <p:sp>
        <p:nvSpPr>
          <p:cNvPr id="134" name="Google Shape;13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1" type="obj">
  <p:cSld name="OBJECT">
    <p:spTree>
      <p:nvGrpSpPr>
        <p:cNvPr id="11" name="Shape 11"/>
        <p:cNvGrpSpPr/>
        <p:nvPr/>
      </p:nvGrpSpPr>
      <p:grpSpPr>
        <a:xfrm>
          <a:off x="0" y="0"/>
          <a:ext cx="0" cy="0"/>
          <a:chOff x="0" y="0"/>
          <a:chExt cx="0" cy="0"/>
        </a:xfrm>
      </p:grpSpPr>
      <p:sp>
        <p:nvSpPr>
          <p:cNvPr id="12" name="Google Shape;12;p10"/>
          <p:cNvSpPr txBox="1"/>
          <p:nvPr>
            <p:ph type="title"/>
          </p:nvPr>
        </p:nvSpPr>
        <p:spPr>
          <a:xfrm>
            <a:off x="430688" y="437134"/>
            <a:ext cx="7470153" cy="64880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0274C"/>
              </a:buClr>
              <a:buSzPts val="3000"/>
              <a:buFont typeface="Arial"/>
              <a:buNone/>
              <a:defRPr b="1" sz="3000">
                <a:solidFill>
                  <a:srgbClr val="00274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10"/>
          <p:cNvSpPr txBox="1"/>
          <p:nvPr>
            <p:ph idx="1" type="body"/>
          </p:nvPr>
        </p:nvSpPr>
        <p:spPr>
          <a:xfrm>
            <a:off x="430687" y="1193203"/>
            <a:ext cx="8219587" cy="3674563"/>
          </a:xfrm>
          <a:prstGeom prst="rect">
            <a:avLst/>
          </a:prstGeom>
          <a:noFill/>
          <a:ln>
            <a:noFill/>
          </a:ln>
        </p:spPr>
        <p:txBody>
          <a:bodyPr anchorCtr="0" anchor="t" bIns="34275" lIns="68575" spcFirstLastPara="1" rIns="68575" wrap="square" tIns="34275">
            <a:normAutofit/>
          </a:bodyPr>
          <a:lstStyle>
            <a:lvl1pPr indent="-336550" lvl="0" marL="457200" algn="l">
              <a:lnSpc>
                <a:spcPct val="90000"/>
              </a:lnSpc>
              <a:spcBef>
                <a:spcPts val="800"/>
              </a:spcBef>
              <a:spcAft>
                <a:spcPts val="0"/>
              </a:spcAft>
              <a:buClr>
                <a:schemeClr val="dk1"/>
              </a:buClr>
              <a:buSzPts val="1700"/>
              <a:buFont typeface="Arial"/>
              <a:buChar char="•"/>
              <a:defRPr sz="1700">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a:latin typeface="Arial"/>
                <a:ea typeface="Arial"/>
                <a:cs typeface="Arial"/>
                <a:sym typeface="Arial"/>
              </a:defRPr>
            </a:lvl3pPr>
            <a:lvl4pPr indent="-317500" lvl="3" marL="1828800" algn="l">
              <a:lnSpc>
                <a:spcPct val="90000"/>
              </a:lnSpc>
              <a:spcBef>
                <a:spcPts val="400"/>
              </a:spcBef>
              <a:spcAft>
                <a:spcPts val="0"/>
              </a:spcAft>
              <a:buClr>
                <a:schemeClr val="dk1"/>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 name="Google Shape;14;p10"/>
          <p:cNvSpPr txBox="1"/>
          <p:nvPr>
            <p:ph idx="12" type="sldNum"/>
          </p:nvPr>
        </p:nvSpPr>
        <p:spPr>
          <a:xfrm>
            <a:off x="8650273" y="4910929"/>
            <a:ext cx="309905" cy="232571"/>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5" name="Google Shape;15;p10"/>
          <p:cNvSpPr/>
          <p:nvPr/>
        </p:nvSpPr>
        <p:spPr>
          <a:xfrm rot="-5400000">
            <a:off x="-348758" y="348758"/>
            <a:ext cx="881338" cy="183822"/>
          </a:xfrm>
          <a:prstGeom prst="rect">
            <a:avLst/>
          </a:prstGeom>
          <a:solidFill>
            <a:srgbClr val="FFCB0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 name="Google Shape;16;p10"/>
          <p:cNvSpPr/>
          <p:nvPr/>
        </p:nvSpPr>
        <p:spPr>
          <a:xfrm rot="10800000">
            <a:off x="-1" y="0"/>
            <a:ext cx="7900842" cy="183822"/>
          </a:xfrm>
          <a:prstGeom prst="rect">
            <a:avLst/>
          </a:prstGeom>
          <a:solidFill>
            <a:srgbClr val="FFCB0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 name="Google Shape;17;p10"/>
          <p:cNvSpPr/>
          <p:nvPr/>
        </p:nvSpPr>
        <p:spPr>
          <a:xfrm rot="-5400000">
            <a:off x="7064569" y="3088812"/>
            <a:ext cx="3975042" cy="183822"/>
          </a:xfrm>
          <a:prstGeom prst="rect">
            <a:avLst/>
          </a:prstGeom>
          <a:solidFill>
            <a:srgbClr val="FFCB0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A yellow letter on a blue background&#10;&#10;Description automatically generated" id="18" name="Google Shape;18;p10"/>
          <p:cNvPicPr preferRelativeResize="0"/>
          <p:nvPr/>
        </p:nvPicPr>
        <p:blipFill rotWithShape="1">
          <a:blip r:embed="rId2">
            <a:alphaModFix/>
          </a:blip>
          <a:srcRect b="0" l="0" r="0" t="0"/>
          <a:stretch/>
        </p:blipFill>
        <p:spPr>
          <a:xfrm>
            <a:off x="8371274" y="0"/>
            <a:ext cx="772726" cy="74589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2">
  <p:cSld name="Title and Content - 2">
    <p:spTree>
      <p:nvGrpSpPr>
        <p:cNvPr id="19" name="Shape 19"/>
        <p:cNvGrpSpPr/>
        <p:nvPr/>
      </p:nvGrpSpPr>
      <p:grpSpPr>
        <a:xfrm>
          <a:off x="0" y="0"/>
          <a:ext cx="0" cy="0"/>
          <a:chOff x="0" y="0"/>
          <a:chExt cx="0" cy="0"/>
        </a:xfrm>
      </p:grpSpPr>
      <p:sp>
        <p:nvSpPr>
          <p:cNvPr id="20" name="Google Shape;20;p11"/>
          <p:cNvSpPr txBox="1"/>
          <p:nvPr>
            <p:ph type="title"/>
          </p:nvPr>
        </p:nvSpPr>
        <p:spPr>
          <a:xfrm>
            <a:off x="430688" y="437134"/>
            <a:ext cx="7470153" cy="64880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0274C"/>
              </a:buClr>
              <a:buSzPts val="3000"/>
              <a:buFont typeface="Arial"/>
              <a:buNone/>
              <a:defRPr b="1" sz="3000">
                <a:solidFill>
                  <a:srgbClr val="00274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11"/>
          <p:cNvSpPr txBox="1"/>
          <p:nvPr>
            <p:ph idx="1" type="body"/>
          </p:nvPr>
        </p:nvSpPr>
        <p:spPr>
          <a:xfrm>
            <a:off x="430688" y="1193203"/>
            <a:ext cx="3867936" cy="3674563"/>
          </a:xfrm>
          <a:prstGeom prst="rect">
            <a:avLst/>
          </a:prstGeom>
          <a:noFill/>
          <a:ln>
            <a:noFill/>
          </a:ln>
        </p:spPr>
        <p:txBody>
          <a:bodyPr anchorCtr="0" anchor="t" bIns="34275" lIns="68575" spcFirstLastPara="1" rIns="68575" wrap="square" tIns="34275">
            <a:normAutofit/>
          </a:bodyPr>
          <a:lstStyle>
            <a:lvl1pPr indent="-336550" lvl="0" marL="457200" algn="l">
              <a:lnSpc>
                <a:spcPct val="90000"/>
              </a:lnSpc>
              <a:spcBef>
                <a:spcPts val="800"/>
              </a:spcBef>
              <a:spcAft>
                <a:spcPts val="0"/>
              </a:spcAft>
              <a:buClr>
                <a:schemeClr val="dk1"/>
              </a:buClr>
              <a:buSzPts val="1700"/>
              <a:buFont typeface="Arial"/>
              <a:buChar char="•"/>
              <a:defRPr sz="1700">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a:latin typeface="Arial"/>
                <a:ea typeface="Arial"/>
                <a:cs typeface="Arial"/>
                <a:sym typeface="Arial"/>
              </a:defRPr>
            </a:lvl3pPr>
            <a:lvl4pPr indent="-317500" lvl="3" marL="1828800" algn="l">
              <a:lnSpc>
                <a:spcPct val="90000"/>
              </a:lnSpc>
              <a:spcBef>
                <a:spcPts val="400"/>
              </a:spcBef>
              <a:spcAft>
                <a:spcPts val="0"/>
              </a:spcAft>
              <a:buClr>
                <a:schemeClr val="dk1"/>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 name="Google Shape;22;p11"/>
          <p:cNvSpPr txBox="1"/>
          <p:nvPr>
            <p:ph idx="12" type="sldNum"/>
          </p:nvPr>
        </p:nvSpPr>
        <p:spPr>
          <a:xfrm>
            <a:off x="8650273" y="4910929"/>
            <a:ext cx="309905" cy="232571"/>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3" name="Google Shape;23;p11"/>
          <p:cNvSpPr/>
          <p:nvPr/>
        </p:nvSpPr>
        <p:spPr>
          <a:xfrm rot="-5400000">
            <a:off x="-348758" y="348758"/>
            <a:ext cx="881338" cy="183822"/>
          </a:xfrm>
          <a:prstGeom prst="rect">
            <a:avLst/>
          </a:prstGeom>
          <a:solidFill>
            <a:srgbClr val="FFCB0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 name="Google Shape;24;p11"/>
          <p:cNvSpPr/>
          <p:nvPr/>
        </p:nvSpPr>
        <p:spPr>
          <a:xfrm rot="10800000">
            <a:off x="-1" y="0"/>
            <a:ext cx="7900842" cy="183822"/>
          </a:xfrm>
          <a:prstGeom prst="rect">
            <a:avLst/>
          </a:prstGeom>
          <a:solidFill>
            <a:srgbClr val="FFCB0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5" name="Google Shape;25;p11"/>
          <p:cNvSpPr/>
          <p:nvPr/>
        </p:nvSpPr>
        <p:spPr>
          <a:xfrm rot="-5400000">
            <a:off x="7064569" y="3088812"/>
            <a:ext cx="3975042" cy="183822"/>
          </a:xfrm>
          <a:prstGeom prst="rect">
            <a:avLst/>
          </a:prstGeom>
          <a:solidFill>
            <a:srgbClr val="FFCB0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 name="Google Shape;26;p11"/>
          <p:cNvSpPr txBox="1"/>
          <p:nvPr>
            <p:ph idx="2" type="body"/>
          </p:nvPr>
        </p:nvSpPr>
        <p:spPr>
          <a:xfrm>
            <a:off x="4782337" y="1193203"/>
            <a:ext cx="3867936" cy="3674563"/>
          </a:xfrm>
          <a:prstGeom prst="rect">
            <a:avLst/>
          </a:prstGeom>
          <a:noFill/>
          <a:ln>
            <a:noFill/>
          </a:ln>
        </p:spPr>
        <p:txBody>
          <a:bodyPr anchorCtr="0" anchor="t" bIns="34275" lIns="68575" spcFirstLastPara="1" rIns="68575" wrap="square" tIns="34275">
            <a:normAutofit/>
          </a:bodyPr>
          <a:lstStyle>
            <a:lvl1pPr indent="-336550" lvl="0" marL="457200" algn="l">
              <a:lnSpc>
                <a:spcPct val="90000"/>
              </a:lnSpc>
              <a:spcBef>
                <a:spcPts val="800"/>
              </a:spcBef>
              <a:spcAft>
                <a:spcPts val="0"/>
              </a:spcAft>
              <a:buClr>
                <a:schemeClr val="dk1"/>
              </a:buClr>
              <a:buSzPts val="1700"/>
              <a:buFont typeface="Arial"/>
              <a:buChar char="•"/>
              <a:defRPr sz="1700">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a:latin typeface="Arial"/>
                <a:ea typeface="Arial"/>
                <a:cs typeface="Arial"/>
                <a:sym typeface="Arial"/>
              </a:defRPr>
            </a:lvl3pPr>
            <a:lvl4pPr indent="-317500" lvl="3" marL="1828800" algn="l">
              <a:lnSpc>
                <a:spcPct val="90000"/>
              </a:lnSpc>
              <a:spcBef>
                <a:spcPts val="400"/>
              </a:spcBef>
              <a:spcAft>
                <a:spcPts val="0"/>
              </a:spcAft>
              <a:buClr>
                <a:schemeClr val="dk1"/>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descr="A yellow letter on a blue background&#10;&#10;Description automatically generated" id="27" name="Google Shape;27;p11"/>
          <p:cNvPicPr preferRelativeResize="0"/>
          <p:nvPr/>
        </p:nvPicPr>
        <p:blipFill rotWithShape="1">
          <a:blip r:embed="rId2">
            <a:alphaModFix/>
          </a:blip>
          <a:srcRect b="0" l="0" r="0" t="0"/>
          <a:stretch/>
        </p:blipFill>
        <p:spPr>
          <a:xfrm>
            <a:off x="8371274" y="0"/>
            <a:ext cx="772726" cy="7458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3">
  <p:cSld name="Title and Content - 3">
    <p:spTree>
      <p:nvGrpSpPr>
        <p:cNvPr id="28" name="Shape 28"/>
        <p:cNvGrpSpPr/>
        <p:nvPr/>
      </p:nvGrpSpPr>
      <p:grpSpPr>
        <a:xfrm>
          <a:off x="0" y="0"/>
          <a:ext cx="0" cy="0"/>
          <a:chOff x="0" y="0"/>
          <a:chExt cx="0" cy="0"/>
        </a:xfrm>
      </p:grpSpPr>
      <p:sp>
        <p:nvSpPr>
          <p:cNvPr id="29" name="Google Shape;29;p12"/>
          <p:cNvSpPr txBox="1"/>
          <p:nvPr>
            <p:ph type="title"/>
          </p:nvPr>
        </p:nvSpPr>
        <p:spPr>
          <a:xfrm>
            <a:off x="430688" y="437134"/>
            <a:ext cx="7470153" cy="64880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0274C"/>
              </a:buClr>
              <a:buSzPts val="3000"/>
              <a:buFont typeface="Arial"/>
              <a:buNone/>
              <a:defRPr b="1" sz="3000">
                <a:solidFill>
                  <a:srgbClr val="00274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p12"/>
          <p:cNvSpPr txBox="1"/>
          <p:nvPr>
            <p:ph idx="1" type="body"/>
          </p:nvPr>
        </p:nvSpPr>
        <p:spPr>
          <a:xfrm>
            <a:off x="430688" y="1193203"/>
            <a:ext cx="3867936" cy="3674563"/>
          </a:xfrm>
          <a:prstGeom prst="rect">
            <a:avLst/>
          </a:prstGeom>
          <a:noFill/>
          <a:ln>
            <a:noFill/>
          </a:ln>
        </p:spPr>
        <p:txBody>
          <a:bodyPr anchorCtr="0" anchor="t" bIns="34275" lIns="68575" spcFirstLastPara="1" rIns="68575" wrap="square" tIns="34275">
            <a:normAutofit/>
          </a:bodyPr>
          <a:lstStyle>
            <a:lvl1pPr indent="-336550" lvl="0" marL="457200" algn="l">
              <a:lnSpc>
                <a:spcPct val="90000"/>
              </a:lnSpc>
              <a:spcBef>
                <a:spcPts val="800"/>
              </a:spcBef>
              <a:spcAft>
                <a:spcPts val="0"/>
              </a:spcAft>
              <a:buClr>
                <a:schemeClr val="dk1"/>
              </a:buClr>
              <a:buSzPts val="1700"/>
              <a:buFont typeface="Arial"/>
              <a:buChar char="•"/>
              <a:defRPr sz="1700">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a:latin typeface="Arial"/>
                <a:ea typeface="Arial"/>
                <a:cs typeface="Arial"/>
                <a:sym typeface="Arial"/>
              </a:defRPr>
            </a:lvl3pPr>
            <a:lvl4pPr indent="-317500" lvl="3" marL="1828800" algn="l">
              <a:lnSpc>
                <a:spcPct val="90000"/>
              </a:lnSpc>
              <a:spcBef>
                <a:spcPts val="400"/>
              </a:spcBef>
              <a:spcAft>
                <a:spcPts val="0"/>
              </a:spcAft>
              <a:buClr>
                <a:schemeClr val="dk1"/>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 name="Google Shape;31;p12"/>
          <p:cNvSpPr txBox="1"/>
          <p:nvPr>
            <p:ph idx="12" type="sldNum"/>
          </p:nvPr>
        </p:nvSpPr>
        <p:spPr>
          <a:xfrm>
            <a:off x="8650273" y="4910929"/>
            <a:ext cx="309905" cy="232571"/>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32" name="Google Shape;32;p12"/>
          <p:cNvSpPr/>
          <p:nvPr/>
        </p:nvSpPr>
        <p:spPr>
          <a:xfrm rot="-5400000">
            <a:off x="-348758" y="348758"/>
            <a:ext cx="881338" cy="183822"/>
          </a:xfrm>
          <a:prstGeom prst="rect">
            <a:avLst/>
          </a:prstGeom>
          <a:solidFill>
            <a:srgbClr val="FFCB0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 name="Google Shape;33;p12"/>
          <p:cNvSpPr/>
          <p:nvPr/>
        </p:nvSpPr>
        <p:spPr>
          <a:xfrm rot="10800000">
            <a:off x="-1" y="0"/>
            <a:ext cx="7900842" cy="183822"/>
          </a:xfrm>
          <a:prstGeom prst="rect">
            <a:avLst/>
          </a:prstGeom>
          <a:solidFill>
            <a:srgbClr val="FFCB0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4" name="Google Shape;34;p12"/>
          <p:cNvSpPr/>
          <p:nvPr/>
        </p:nvSpPr>
        <p:spPr>
          <a:xfrm rot="-5400000">
            <a:off x="7064569" y="3088812"/>
            <a:ext cx="3975042" cy="183822"/>
          </a:xfrm>
          <a:prstGeom prst="rect">
            <a:avLst/>
          </a:prstGeom>
          <a:solidFill>
            <a:srgbClr val="FFCB0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5" name="Google Shape;35;p12"/>
          <p:cNvSpPr/>
          <p:nvPr>
            <p:ph idx="2" type="pic"/>
          </p:nvPr>
        </p:nvSpPr>
        <p:spPr>
          <a:xfrm>
            <a:off x="4471840" y="1193203"/>
            <a:ext cx="4488338" cy="3674564"/>
          </a:xfrm>
          <a:prstGeom prst="rect">
            <a:avLst/>
          </a:prstGeom>
          <a:noFill/>
          <a:ln>
            <a:noFill/>
          </a:ln>
        </p:spPr>
      </p:sp>
      <p:pic>
        <p:nvPicPr>
          <p:cNvPr descr="A yellow letter on a blue background&#10;&#10;Description automatically generated" id="36" name="Google Shape;36;p12"/>
          <p:cNvPicPr preferRelativeResize="0"/>
          <p:nvPr/>
        </p:nvPicPr>
        <p:blipFill rotWithShape="1">
          <a:blip r:embed="rId2">
            <a:alphaModFix/>
          </a:blip>
          <a:srcRect b="0" l="0" r="0" t="0"/>
          <a:stretch/>
        </p:blipFill>
        <p:spPr>
          <a:xfrm>
            <a:off x="8371274" y="0"/>
            <a:ext cx="772726" cy="74589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0.png"/><Relationship Id="rId11" Type="http://schemas.openxmlformats.org/officeDocument/2006/relationships/image" Target="../media/image8.png"/><Relationship Id="rId10" Type="http://schemas.openxmlformats.org/officeDocument/2006/relationships/image" Target="../media/image23.png"/><Relationship Id="rId9"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2.png"/><Relationship Id="rId13" Type="http://schemas.openxmlformats.org/officeDocument/2006/relationships/image" Target="../media/image13.png"/><Relationship Id="rId12"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20.png"/><Relationship Id="rId1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
          <p:cNvSpPr txBox="1"/>
          <p:nvPr/>
        </p:nvSpPr>
        <p:spPr>
          <a:xfrm>
            <a:off x="774250" y="1113525"/>
            <a:ext cx="7459800" cy="20118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Calibri"/>
                <a:ea typeface="Calibri"/>
                <a:cs typeface="Calibri"/>
                <a:sym typeface="Calibri"/>
              </a:rPr>
              <a:t>Wildfires Risk and Power Outage Prediction System</a:t>
            </a:r>
            <a:endParaRPr b="1"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1828800" rtl="0" algn="l">
              <a:spcBef>
                <a:spcPts val="0"/>
              </a:spcBef>
              <a:spcAft>
                <a:spcPts val="0"/>
              </a:spcAft>
              <a:buNone/>
            </a:pPr>
            <a:r>
              <a:rPr lang="en-US" sz="2400">
                <a:solidFill>
                  <a:schemeClr val="dk1"/>
                </a:solidFill>
                <a:latin typeface="Calibri"/>
                <a:ea typeface="Calibri"/>
                <a:cs typeface="Calibri"/>
                <a:sym typeface="Calibri"/>
              </a:rPr>
              <a:t>Praneet Kulkarni</a:t>
            </a:r>
            <a:endParaRPr sz="2400">
              <a:solidFill>
                <a:schemeClr val="dk1"/>
              </a:solidFill>
              <a:latin typeface="Calibri"/>
              <a:ea typeface="Calibri"/>
              <a:cs typeface="Calibri"/>
              <a:sym typeface="Calibri"/>
            </a:endParaRPr>
          </a:p>
          <a:p>
            <a:pPr indent="457200" lvl="0" marL="914400" rtl="0" algn="l">
              <a:spcBef>
                <a:spcPts val="0"/>
              </a:spcBef>
              <a:spcAft>
                <a:spcPts val="0"/>
              </a:spcAft>
              <a:buNone/>
            </a:pPr>
            <a:r>
              <a:rPr lang="en-US" sz="2400">
                <a:solidFill>
                  <a:schemeClr val="dk1"/>
                </a:solidFill>
                <a:latin typeface="Calibri"/>
                <a:ea typeface="Calibri"/>
                <a:cs typeface="Calibri"/>
                <a:sym typeface="Calibri"/>
              </a:rPr>
              <a:t>  University of Michigan Dearborn</a:t>
            </a:r>
            <a:endParaRPr sz="24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6f48e751c5_0_14"/>
          <p:cNvSpPr txBox="1"/>
          <p:nvPr/>
        </p:nvSpPr>
        <p:spPr>
          <a:xfrm>
            <a:off x="3764727" y="2661701"/>
            <a:ext cx="1653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000"/>
              <a:t>Thank you!</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g36f48e751c5_0_4"/>
          <p:cNvSpPr txBox="1"/>
          <p:nvPr/>
        </p:nvSpPr>
        <p:spPr>
          <a:xfrm>
            <a:off x="174000" y="1094250"/>
            <a:ext cx="7886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US"/>
              <a:t>Objective: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To proactively identify areas at high risk of wildfires and the potential for power outages due to environmental conditions, enabling utilities, governments, and communities to take preventative actions.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graphicFrame>
        <p:nvGraphicFramePr>
          <p:cNvPr id="51" name="Google Shape;51;g36f48e751c5_0_0"/>
          <p:cNvGraphicFramePr/>
          <p:nvPr/>
        </p:nvGraphicFramePr>
        <p:xfrm>
          <a:off x="397652" y="847090"/>
          <a:ext cx="3000000" cy="3000000"/>
        </p:xfrm>
        <a:graphic>
          <a:graphicData uri="http://schemas.openxmlformats.org/drawingml/2006/table">
            <a:tbl>
              <a:tblPr bandRow="1" firstRow="1">
                <a:noFill/>
                <a:tableStyleId>{87EEC4EF-6464-412B-98CE-61FBAFC2CDF1}</a:tableStyleId>
              </a:tblPr>
              <a:tblGrid>
                <a:gridCol w="3939400"/>
                <a:gridCol w="4322500"/>
              </a:tblGrid>
              <a:tr h="370850">
                <a:tc>
                  <a:txBody>
                    <a:bodyPr/>
                    <a:lstStyle/>
                    <a:p>
                      <a:pPr indent="0" lvl="0" marL="0" marR="0" rtl="0" algn="ctr">
                        <a:lnSpc>
                          <a:spcPct val="100000"/>
                        </a:lnSpc>
                        <a:spcBef>
                          <a:spcPts val="0"/>
                        </a:spcBef>
                        <a:spcAft>
                          <a:spcPts val="0"/>
                        </a:spcAft>
                        <a:buNone/>
                      </a:pPr>
                      <a:r>
                        <a:rPr lang="en-US" sz="1400" u="none" cap="none" strike="noStrike"/>
                        <a:t>Power Outages Causing Wildfires</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Wildfires Causing Power Outages</a:t>
                      </a:r>
                      <a:endParaRPr/>
                    </a:p>
                  </a:txBody>
                  <a:tcPr marT="45725" marB="45725" marR="91450" marL="91450"/>
                </a:tc>
              </a:tr>
              <a:tr h="370850">
                <a:tc>
                  <a:txBody>
                    <a:bodyPr/>
                    <a:lstStyle/>
                    <a:p>
                      <a:pPr indent="-285750" lvl="0" marL="285750" marR="0" rtl="0" algn="l">
                        <a:lnSpc>
                          <a:spcPct val="100000"/>
                        </a:lnSpc>
                        <a:spcBef>
                          <a:spcPts val="0"/>
                        </a:spcBef>
                        <a:spcAft>
                          <a:spcPts val="0"/>
                        </a:spcAft>
                        <a:buClr>
                          <a:srgbClr val="000000"/>
                        </a:buClr>
                        <a:buSzPts val="1400"/>
                        <a:buFont typeface="Noto Sans Symbols"/>
                        <a:buChar char="⮚"/>
                      </a:pPr>
                      <a:r>
                        <a:rPr b="1" lang="en-US" sz="1400" u="none" cap="none" strike="noStrike"/>
                        <a:t>Sparking or Arcing</a:t>
                      </a:r>
                      <a:r>
                        <a:rPr lang="en-US" sz="1400" u="none" cap="none" strike="noStrike"/>
                        <a:t>: Faulty or damaged power lines can spark or arc, especially when they are downed by strong winds, falling trees, or debris. These sparks can ignite surrounding vegetation, especially in dry conditions.</a:t>
                      </a:r>
                      <a:endParaRPr/>
                    </a:p>
                    <a:p>
                      <a:pPr indent="-285750" lvl="0" marL="285750" marR="0" rtl="0" algn="l">
                        <a:lnSpc>
                          <a:spcPct val="100000"/>
                        </a:lnSpc>
                        <a:spcBef>
                          <a:spcPts val="0"/>
                        </a:spcBef>
                        <a:spcAft>
                          <a:spcPts val="0"/>
                        </a:spcAft>
                        <a:buClr>
                          <a:srgbClr val="000000"/>
                        </a:buClr>
                        <a:buSzPts val="1400"/>
                        <a:buFont typeface="Noto Sans Symbols"/>
                        <a:buChar char="⮚"/>
                      </a:pPr>
                      <a:r>
                        <a:rPr b="1" lang="en-US" sz="1400" u="none" cap="none" strike="noStrike"/>
                        <a:t>Equipment Failure</a:t>
                      </a:r>
                      <a:r>
                        <a:rPr lang="en-US" sz="1400" u="none" cap="none" strike="noStrike"/>
                        <a:t>: Transformers, insulators, and other electrical equipment can fail and explode or spark, especially if they are old, poorly maintained, or overloaded.</a:t>
                      </a:r>
                      <a:endParaRPr/>
                    </a:p>
                    <a:p>
                      <a:pPr indent="-285750" lvl="0" marL="285750" marR="0" rtl="0" algn="l">
                        <a:lnSpc>
                          <a:spcPct val="100000"/>
                        </a:lnSpc>
                        <a:spcBef>
                          <a:spcPts val="0"/>
                        </a:spcBef>
                        <a:spcAft>
                          <a:spcPts val="0"/>
                        </a:spcAft>
                        <a:buClr>
                          <a:srgbClr val="000000"/>
                        </a:buClr>
                        <a:buSzPts val="1400"/>
                        <a:buFont typeface="Noto Sans Symbols"/>
                        <a:buChar char="⮚"/>
                      </a:pPr>
                      <a:r>
                        <a:rPr b="1" lang="en-US" sz="1400" u="none" cap="none" strike="noStrike"/>
                        <a:t>Power Line Contact</a:t>
                      </a:r>
                      <a:r>
                        <a:rPr lang="en-US" sz="1400" u="none" cap="none" strike="noStrike"/>
                        <a:t>: Trees and branches that come into contact with power lines can be ignited by electrical arcs or by heating due to electrical resistance, especially during high winds or storms.</a:t>
                      </a:r>
                      <a:endParaRPr/>
                    </a:p>
                  </a:txBody>
                  <a:tcPr marT="45725" marB="45725" marR="91450" marL="91450"/>
                </a:tc>
                <a:tc>
                  <a:txBody>
                    <a:bodyPr/>
                    <a:lstStyle/>
                    <a:p>
                      <a:pPr indent="-285750" lvl="0" marL="285750" marR="0" rtl="0" algn="l">
                        <a:lnSpc>
                          <a:spcPct val="100000"/>
                        </a:lnSpc>
                        <a:spcBef>
                          <a:spcPts val="0"/>
                        </a:spcBef>
                        <a:spcAft>
                          <a:spcPts val="0"/>
                        </a:spcAft>
                        <a:buClr>
                          <a:srgbClr val="000000"/>
                        </a:buClr>
                        <a:buSzPts val="1400"/>
                        <a:buFont typeface="Noto Sans Symbols"/>
                        <a:buChar char="⮚"/>
                      </a:pPr>
                      <a:r>
                        <a:rPr b="1" lang="en-US" sz="1400" u="none" cap="none" strike="noStrike"/>
                        <a:t>Direct Damage</a:t>
                      </a:r>
                      <a:r>
                        <a:rPr lang="en-US" sz="1400" u="none" cap="none" strike="noStrike"/>
                        <a:t>: Wildfires can directly damage or destroy power lines, poles, transformers, and other parts of the electrical grid, causing outages. </a:t>
                      </a:r>
                      <a:endParaRPr/>
                    </a:p>
                    <a:p>
                      <a:pPr indent="-285750" lvl="0" marL="285750" marR="0" rtl="0" algn="l">
                        <a:lnSpc>
                          <a:spcPct val="100000"/>
                        </a:lnSpc>
                        <a:spcBef>
                          <a:spcPts val="0"/>
                        </a:spcBef>
                        <a:spcAft>
                          <a:spcPts val="0"/>
                        </a:spcAft>
                        <a:buClr>
                          <a:srgbClr val="000000"/>
                        </a:buClr>
                        <a:buSzPts val="1400"/>
                        <a:buFont typeface="Noto Sans Symbols"/>
                        <a:buChar char="⮚"/>
                      </a:pPr>
                      <a:r>
                        <a:rPr b="1" lang="en-US" sz="1400" u="none" cap="none" strike="noStrike"/>
                        <a:t>Preventative Shutdowns</a:t>
                      </a:r>
                      <a:r>
                        <a:rPr lang="en-US" sz="1400" u="none" cap="none" strike="noStrike"/>
                        <a:t>: Utilities may shut off power proactively in areas threatened by wildfires to prevent the start of new fires from electrical equipment. </a:t>
                      </a:r>
                      <a:endParaRPr/>
                    </a:p>
                    <a:p>
                      <a:pPr indent="-285750" lvl="0" marL="285750" marR="0" rtl="0" algn="l">
                        <a:lnSpc>
                          <a:spcPct val="100000"/>
                        </a:lnSpc>
                        <a:spcBef>
                          <a:spcPts val="0"/>
                        </a:spcBef>
                        <a:spcAft>
                          <a:spcPts val="0"/>
                        </a:spcAft>
                        <a:buClr>
                          <a:srgbClr val="000000"/>
                        </a:buClr>
                        <a:buSzPts val="1400"/>
                        <a:buFont typeface="Noto Sans Symbols"/>
                        <a:buChar char="⮚"/>
                      </a:pPr>
                      <a:r>
                        <a:rPr b="1" lang="en-US" sz="1400" u="none" cap="none" strike="noStrike"/>
                        <a:t>Emergency Shutdowns</a:t>
                      </a:r>
                      <a:r>
                        <a:rPr lang="en-US" sz="1400" u="none" cap="none" strike="noStrike"/>
                        <a:t>: During a wildfire, utilities may need to shut down power to ensure the safety of emergency responders and to prevent further damage to the grid or the start of new fires. </a:t>
                      </a:r>
                      <a:endParaRPr/>
                    </a:p>
                    <a:p>
                      <a:pPr indent="-285750" lvl="0" marL="285750" marR="0" rtl="0" algn="l">
                        <a:lnSpc>
                          <a:spcPct val="100000"/>
                        </a:lnSpc>
                        <a:spcBef>
                          <a:spcPts val="0"/>
                        </a:spcBef>
                        <a:spcAft>
                          <a:spcPts val="0"/>
                        </a:spcAft>
                        <a:buClr>
                          <a:srgbClr val="000000"/>
                        </a:buClr>
                        <a:buSzPts val="1400"/>
                        <a:buFont typeface="Noto Sans Symbols"/>
                        <a:buChar char="⮚"/>
                      </a:pPr>
                      <a:r>
                        <a:rPr b="1" lang="en-US" sz="1400" u="none" cap="none" strike="noStrike"/>
                        <a:t>Smoke and Ash</a:t>
                      </a:r>
                      <a:r>
                        <a:rPr lang="en-US" sz="1400" u="none" cap="none" strike="noStrike"/>
                        <a:t>: High concentrations of smoke and ash particles can lead to the contamination of insulators on power lines, potentially leading to electrical faults and outages.</a:t>
                      </a:r>
                      <a:endParaRPr/>
                    </a:p>
                  </a:txBody>
                  <a:tcPr marT="45725" marB="45725" marR="91450" marL="91450"/>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2"/>
          <p:cNvSpPr/>
          <p:nvPr/>
        </p:nvSpPr>
        <p:spPr>
          <a:xfrm>
            <a:off x="5594825" y="1859340"/>
            <a:ext cx="2786886" cy="1536757"/>
          </a:xfrm>
          <a:prstGeom prst="rect">
            <a:avLst/>
          </a:prstGeom>
          <a:solidFill>
            <a:srgbClr val="E1EFD8"/>
          </a:solidFill>
          <a:ln cap="flat" cmpd="sng" w="9525">
            <a:solidFill>
              <a:srgbClr val="D8D8D8"/>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 name="Google Shape;57;p2"/>
          <p:cNvSpPr/>
          <p:nvPr/>
        </p:nvSpPr>
        <p:spPr>
          <a:xfrm>
            <a:off x="5594825" y="3450373"/>
            <a:ext cx="2793862" cy="1543960"/>
          </a:xfrm>
          <a:prstGeom prst="rect">
            <a:avLst/>
          </a:prstGeom>
          <a:solidFill>
            <a:srgbClr val="DDEAF6"/>
          </a:solidFill>
          <a:ln cap="flat" cmpd="sng" w="9525">
            <a:solidFill>
              <a:srgbClr val="D8D8D8"/>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2"/>
          <p:cNvSpPr/>
          <p:nvPr/>
        </p:nvSpPr>
        <p:spPr>
          <a:xfrm>
            <a:off x="2756559" y="3397319"/>
            <a:ext cx="1033370" cy="364424"/>
          </a:xfrm>
          <a:prstGeom prst="ellipse">
            <a:avLst/>
          </a:prstGeom>
          <a:solidFill>
            <a:srgbClr val="F2F2F2"/>
          </a:solidFill>
          <a:ln cap="flat" cmpd="sng" w="9525">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0070C0"/>
              </a:solidFill>
              <a:latin typeface="Times New Roman"/>
              <a:ea typeface="Times New Roman"/>
              <a:cs typeface="Times New Roman"/>
              <a:sym typeface="Times New Roman"/>
            </a:endParaRPr>
          </a:p>
        </p:txBody>
      </p:sp>
      <p:pic>
        <p:nvPicPr>
          <p:cNvPr id="59" name="Google Shape;59;p2"/>
          <p:cNvPicPr preferRelativeResize="0"/>
          <p:nvPr/>
        </p:nvPicPr>
        <p:blipFill rotWithShape="1">
          <a:blip r:embed="rId3">
            <a:alphaModFix/>
          </a:blip>
          <a:srcRect b="0" l="0" r="0" t="0"/>
          <a:stretch/>
        </p:blipFill>
        <p:spPr>
          <a:xfrm>
            <a:off x="376163" y="549450"/>
            <a:ext cx="1009459" cy="1225309"/>
          </a:xfrm>
          <a:prstGeom prst="rect">
            <a:avLst/>
          </a:prstGeom>
          <a:noFill/>
          <a:ln>
            <a:noFill/>
          </a:ln>
        </p:spPr>
      </p:pic>
      <p:sp>
        <p:nvSpPr>
          <p:cNvPr id="60" name="Google Shape;60;p2"/>
          <p:cNvSpPr txBox="1"/>
          <p:nvPr/>
        </p:nvSpPr>
        <p:spPr>
          <a:xfrm>
            <a:off x="376163" y="1774760"/>
            <a:ext cx="952505"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Grid Infrastructure</a:t>
            </a:r>
            <a:endParaRPr/>
          </a:p>
        </p:txBody>
      </p:sp>
      <p:pic>
        <p:nvPicPr>
          <p:cNvPr id="61" name="Google Shape;61;p2"/>
          <p:cNvPicPr preferRelativeResize="0"/>
          <p:nvPr/>
        </p:nvPicPr>
        <p:blipFill rotWithShape="1">
          <a:blip r:embed="rId4">
            <a:alphaModFix/>
          </a:blip>
          <a:srcRect b="0" l="0" r="0" t="0"/>
          <a:stretch/>
        </p:blipFill>
        <p:spPr>
          <a:xfrm>
            <a:off x="1474751" y="549450"/>
            <a:ext cx="1009459" cy="1225310"/>
          </a:xfrm>
          <a:prstGeom prst="rect">
            <a:avLst/>
          </a:prstGeom>
          <a:noFill/>
          <a:ln>
            <a:noFill/>
          </a:ln>
        </p:spPr>
      </p:pic>
      <p:sp>
        <p:nvSpPr>
          <p:cNvPr id="62" name="Google Shape;62;p2"/>
          <p:cNvSpPr txBox="1"/>
          <p:nvPr/>
        </p:nvSpPr>
        <p:spPr>
          <a:xfrm>
            <a:off x="1308925" y="1773901"/>
            <a:ext cx="1258110"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Power Plant Locations</a:t>
            </a:r>
            <a:endParaRPr/>
          </a:p>
        </p:txBody>
      </p:sp>
      <p:pic>
        <p:nvPicPr>
          <p:cNvPr id="63" name="Google Shape;63;p2"/>
          <p:cNvPicPr preferRelativeResize="0"/>
          <p:nvPr/>
        </p:nvPicPr>
        <p:blipFill rotWithShape="1">
          <a:blip r:embed="rId5">
            <a:alphaModFix/>
          </a:blip>
          <a:srcRect b="0" l="0" r="0" t="0"/>
          <a:stretch/>
        </p:blipFill>
        <p:spPr>
          <a:xfrm>
            <a:off x="381724" y="2020122"/>
            <a:ext cx="1003897" cy="1225309"/>
          </a:xfrm>
          <a:prstGeom prst="rect">
            <a:avLst/>
          </a:prstGeom>
          <a:noFill/>
          <a:ln>
            <a:noFill/>
          </a:ln>
        </p:spPr>
      </p:pic>
      <p:sp>
        <p:nvSpPr>
          <p:cNvPr id="64" name="Google Shape;64;p2"/>
          <p:cNvSpPr txBox="1"/>
          <p:nvPr/>
        </p:nvSpPr>
        <p:spPr>
          <a:xfrm>
            <a:off x="292508" y="3241807"/>
            <a:ext cx="1182243"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USA Current Wildfires</a:t>
            </a:r>
            <a:endParaRPr/>
          </a:p>
        </p:txBody>
      </p:sp>
      <p:pic>
        <p:nvPicPr>
          <p:cNvPr id="65" name="Google Shape;65;p2"/>
          <p:cNvPicPr preferRelativeResize="0"/>
          <p:nvPr/>
        </p:nvPicPr>
        <p:blipFill rotWithShape="1">
          <a:blip r:embed="rId6">
            <a:alphaModFix/>
          </a:blip>
          <a:srcRect b="0" l="0" r="0" t="0"/>
          <a:stretch/>
        </p:blipFill>
        <p:spPr>
          <a:xfrm>
            <a:off x="1474751" y="2020122"/>
            <a:ext cx="1003897" cy="1225310"/>
          </a:xfrm>
          <a:prstGeom prst="rect">
            <a:avLst/>
          </a:prstGeom>
          <a:noFill/>
          <a:ln>
            <a:noFill/>
          </a:ln>
        </p:spPr>
      </p:pic>
      <p:sp>
        <p:nvSpPr>
          <p:cNvPr id="66" name="Google Shape;66;p2"/>
          <p:cNvSpPr txBox="1"/>
          <p:nvPr/>
        </p:nvSpPr>
        <p:spPr>
          <a:xfrm>
            <a:off x="1408141" y="3213796"/>
            <a:ext cx="1158894"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Drought Intensity</a:t>
            </a:r>
            <a:endParaRPr/>
          </a:p>
        </p:txBody>
      </p:sp>
      <p:pic>
        <p:nvPicPr>
          <p:cNvPr descr="Map of Detroit with HOLC-graded areas (top panel) and intervals of the historic redlining score (HRS) adjusted to Census 2010 and Census 2020 tract boundaries." id="67" name="Google Shape;67;p2"/>
          <p:cNvPicPr preferRelativeResize="0"/>
          <p:nvPr/>
        </p:nvPicPr>
        <p:blipFill rotWithShape="1">
          <a:blip r:embed="rId7">
            <a:alphaModFix/>
          </a:blip>
          <a:srcRect b="0" l="0" r="0" t="0"/>
          <a:stretch/>
        </p:blipFill>
        <p:spPr>
          <a:xfrm>
            <a:off x="376164" y="3429241"/>
            <a:ext cx="1031978" cy="1333260"/>
          </a:xfrm>
          <a:prstGeom prst="rect">
            <a:avLst/>
          </a:prstGeom>
          <a:noFill/>
          <a:ln>
            <a:noFill/>
          </a:ln>
        </p:spPr>
      </p:pic>
      <p:sp>
        <p:nvSpPr>
          <p:cNvPr id="68" name="Google Shape;68;p2"/>
          <p:cNvSpPr txBox="1"/>
          <p:nvPr/>
        </p:nvSpPr>
        <p:spPr>
          <a:xfrm>
            <a:off x="0" y="4708854"/>
            <a:ext cx="176178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Times New Roman"/>
                <a:ea typeface="Times New Roman"/>
                <a:cs typeface="Times New Roman"/>
                <a:sym typeface="Times New Roman"/>
              </a:rPr>
              <a:t>Census Data</a:t>
            </a:r>
            <a:endParaRPr/>
          </a:p>
        </p:txBody>
      </p:sp>
      <p:pic>
        <p:nvPicPr>
          <p:cNvPr id="69" name="Google Shape;69;p2"/>
          <p:cNvPicPr preferRelativeResize="0"/>
          <p:nvPr/>
        </p:nvPicPr>
        <p:blipFill rotWithShape="1">
          <a:blip r:embed="rId8">
            <a:alphaModFix/>
          </a:blip>
          <a:srcRect b="0" l="0" r="0" t="0"/>
          <a:stretch/>
        </p:blipFill>
        <p:spPr>
          <a:xfrm>
            <a:off x="5616338" y="1913616"/>
            <a:ext cx="1193024" cy="1452731"/>
          </a:xfrm>
          <a:prstGeom prst="rect">
            <a:avLst/>
          </a:prstGeom>
          <a:noFill/>
          <a:ln>
            <a:noFill/>
          </a:ln>
        </p:spPr>
      </p:pic>
      <p:sp>
        <p:nvSpPr>
          <p:cNvPr id="70" name="Google Shape;70;p2"/>
          <p:cNvSpPr txBox="1"/>
          <p:nvPr/>
        </p:nvSpPr>
        <p:spPr>
          <a:xfrm>
            <a:off x="292506" y="229471"/>
            <a:ext cx="226364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Multi-source data layers</a:t>
            </a:r>
            <a:endParaRPr/>
          </a:p>
        </p:txBody>
      </p:sp>
      <p:sp>
        <p:nvSpPr>
          <p:cNvPr id="71" name="Google Shape;71;p2"/>
          <p:cNvSpPr/>
          <p:nvPr/>
        </p:nvSpPr>
        <p:spPr>
          <a:xfrm>
            <a:off x="1497271" y="3429240"/>
            <a:ext cx="981377" cy="1508839"/>
          </a:xfrm>
          <a:prstGeom prst="rect">
            <a:avLst/>
          </a:prstGeom>
          <a:solidFill>
            <a:srgbClr val="F2F2F2"/>
          </a:solid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72" name="Google Shape;72;p2"/>
          <p:cNvSpPr txBox="1"/>
          <p:nvPr/>
        </p:nvSpPr>
        <p:spPr>
          <a:xfrm>
            <a:off x="1408141" y="3483121"/>
            <a:ext cx="115889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Administrative Forest Boundaries</a:t>
            </a:r>
            <a:endParaRPr/>
          </a:p>
        </p:txBody>
      </p:sp>
      <p:sp>
        <p:nvSpPr>
          <p:cNvPr id="73" name="Google Shape;73;p2"/>
          <p:cNvSpPr txBox="1"/>
          <p:nvPr/>
        </p:nvSpPr>
        <p:spPr>
          <a:xfrm>
            <a:off x="1397252" y="3831419"/>
            <a:ext cx="115889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DTE Historical Outage Data </a:t>
            </a:r>
            <a:endParaRPr/>
          </a:p>
        </p:txBody>
      </p:sp>
      <p:sp>
        <p:nvSpPr>
          <p:cNvPr id="74" name="Google Shape;74;p2"/>
          <p:cNvSpPr txBox="1"/>
          <p:nvPr/>
        </p:nvSpPr>
        <p:spPr>
          <a:xfrm>
            <a:off x="1397252" y="4179717"/>
            <a:ext cx="115889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Wildfire Risk to Communities</a:t>
            </a:r>
            <a:endParaRPr/>
          </a:p>
        </p:txBody>
      </p:sp>
      <p:sp>
        <p:nvSpPr>
          <p:cNvPr id="75" name="Google Shape;75;p2"/>
          <p:cNvSpPr txBox="1"/>
          <p:nvPr/>
        </p:nvSpPr>
        <p:spPr>
          <a:xfrm>
            <a:off x="1408141" y="4497894"/>
            <a:ext cx="1158894"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Current Weather </a:t>
            </a:r>
            <a:endParaRPr/>
          </a:p>
        </p:txBody>
      </p:sp>
      <p:sp>
        <p:nvSpPr>
          <p:cNvPr id="76" name="Google Shape;76;p2"/>
          <p:cNvSpPr txBox="1"/>
          <p:nvPr/>
        </p:nvSpPr>
        <p:spPr>
          <a:xfrm>
            <a:off x="1408141" y="4689598"/>
            <a:ext cx="1158894" cy="235193"/>
          </a:xfrm>
          <a:prstGeom prst="rect">
            <a:avLst/>
          </a:prstGeom>
          <a:noFill/>
          <a:ln>
            <a:noFill/>
          </a:ln>
        </p:spPr>
        <p:txBody>
          <a:bodyPr anchorCtr="0" anchor="t" bIns="45700" lIns="91425" spcFirstLastPara="1" rIns="91425" wrap="square" tIns="45700">
            <a:spAutoFit/>
          </a:bodyPr>
          <a:lstStyle/>
          <a:p>
            <a:pPr indent="0" lvl="0" marL="0" marR="0" rtl="0" algn="ctr">
              <a:lnSpc>
                <a:spcPct val="625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a:t>
            </a:r>
            <a:endParaRPr/>
          </a:p>
        </p:txBody>
      </p:sp>
      <p:sp>
        <p:nvSpPr>
          <p:cNvPr id="77" name="Google Shape;77;p2"/>
          <p:cNvSpPr/>
          <p:nvPr/>
        </p:nvSpPr>
        <p:spPr>
          <a:xfrm>
            <a:off x="292508" y="507264"/>
            <a:ext cx="2263638" cy="4506696"/>
          </a:xfrm>
          <a:prstGeom prst="roundRect">
            <a:avLst>
              <a:gd fmla="val 3737" name="adj"/>
            </a:avLst>
          </a:prstGeom>
          <a:noFill/>
          <a:ln cap="flat" cmpd="sng" w="9525">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78" name="Google Shape;78;p2"/>
          <p:cNvSpPr txBox="1"/>
          <p:nvPr/>
        </p:nvSpPr>
        <p:spPr>
          <a:xfrm>
            <a:off x="2791401" y="229471"/>
            <a:ext cx="26116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Data analysis &amp; interpretation  </a:t>
            </a:r>
            <a:endParaRPr/>
          </a:p>
        </p:txBody>
      </p:sp>
      <p:sp>
        <p:nvSpPr>
          <p:cNvPr id="79" name="Google Shape;79;p2"/>
          <p:cNvSpPr txBox="1"/>
          <p:nvPr/>
        </p:nvSpPr>
        <p:spPr>
          <a:xfrm>
            <a:off x="5569353" y="233729"/>
            <a:ext cx="284528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Clustering and prediction</a:t>
            </a:r>
            <a:endParaRPr/>
          </a:p>
        </p:txBody>
      </p:sp>
      <p:pic>
        <p:nvPicPr>
          <p:cNvPr id="80" name="Google Shape;80;p2"/>
          <p:cNvPicPr preferRelativeResize="0"/>
          <p:nvPr/>
        </p:nvPicPr>
        <p:blipFill rotWithShape="1">
          <a:blip r:embed="rId9">
            <a:alphaModFix/>
          </a:blip>
          <a:srcRect b="0" l="0" r="0" t="7643"/>
          <a:stretch/>
        </p:blipFill>
        <p:spPr>
          <a:xfrm>
            <a:off x="2756559" y="560108"/>
            <a:ext cx="2622834" cy="2347349"/>
          </a:xfrm>
          <a:prstGeom prst="snip2DiagRect">
            <a:avLst>
              <a:gd fmla="val 0" name="adj1"/>
              <a:gd fmla="val 16667" name="adj2"/>
            </a:avLst>
          </a:prstGeom>
          <a:noFill/>
          <a:ln cap="flat" cmpd="sng" w="9525">
            <a:solidFill>
              <a:srgbClr val="A5A5A5"/>
            </a:solidFill>
            <a:prstDash val="dashDot"/>
            <a:round/>
            <a:headEnd len="sm" w="sm" type="none"/>
            <a:tailEnd len="sm" w="sm" type="none"/>
          </a:ln>
        </p:spPr>
      </p:pic>
      <p:sp>
        <p:nvSpPr>
          <p:cNvPr id="81" name="Google Shape;81;p2"/>
          <p:cNvSpPr txBox="1"/>
          <p:nvPr/>
        </p:nvSpPr>
        <p:spPr>
          <a:xfrm>
            <a:off x="2748941" y="2880284"/>
            <a:ext cx="2665293"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Times New Roman"/>
                <a:ea typeface="Times New Roman"/>
                <a:cs typeface="Times New Roman"/>
                <a:sym typeface="Times New Roman"/>
              </a:rPr>
              <a:t>Building a multi-source data layer for a unified region</a:t>
            </a:r>
            <a:endParaRPr/>
          </a:p>
        </p:txBody>
      </p:sp>
      <p:sp>
        <p:nvSpPr>
          <p:cNvPr id="82" name="Google Shape;82;p2"/>
          <p:cNvSpPr/>
          <p:nvPr/>
        </p:nvSpPr>
        <p:spPr>
          <a:xfrm>
            <a:off x="2711266" y="507264"/>
            <a:ext cx="2702967" cy="4506696"/>
          </a:xfrm>
          <a:prstGeom prst="roundRect">
            <a:avLst>
              <a:gd fmla="val 3737" name="adj"/>
            </a:avLst>
          </a:prstGeom>
          <a:noFill/>
          <a:ln cap="flat" cmpd="sng" w="9525">
            <a:solidFill>
              <a:srgbClr val="3F3F3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83" name="Google Shape;83;p2"/>
          <p:cNvSpPr/>
          <p:nvPr/>
        </p:nvSpPr>
        <p:spPr>
          <a:xfrm>
            <a:off x="2556146" y="2286000"/>
            <a:ext cx="155118" cy="716343"/>
          </a:xfrm>
          <a:prstGeom prst="rightArrow">
            <a:avLst>
              <a:gd fmla="val 50000" name="adj1"/>
              <a:gd fmla="val 50000" name="adj2"/>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84" name="Google Shape;84;p2"/>
          <p:cNvSpPr txBox="1"/>
          <p:nvPr/>
        </p:nvSpPr>
        <p:spPr>
          <a:xfrm>
            <a:off x="2775940" y="3436370"/>
            <a:ext cx="103337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Ignition Probability Coefficient</a:t>
            </a:r>
            <a:endParaRPr/>
          </a:p>
        </p:txBody>
      </p:sp>
      <p:sp>
        <p:nvSpPr>
          <p:cNvPr id="85" name="Google Shape;85;p2"/>
          <p:cNvSpPr txBox="1"/>
          <p:nvPr/>
        </p:nvSpPr>
        <p:spPr>
          <a:xfrm>
            <a:off x="3620865" y="3862156"/>
            <a:ext cx="921443" cy="400110"/>
          </a:xfrm>
          <a:prstGeom prst="rect">
            <a:avLst/>
          </a:prstGeom>
          <a:solidFill>
            <a:srgbClr val="FBE4D4"/>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70C0"/>
                </a:solidFill>
                <a:latin typeface="Times New Roman"/>
                <a:ea typeface="Times New Roman"/>
                <a:cs typeface="Times New Roman"/>
                <a:sym typeface="Times New Roman"/>
              </a:rPr>
              <a:t>Coefficient development</a:t>
            </a:r>
            <a:endParaRPr/>
          </a:p>
        </p:txBody>
      </p:sp>
      <p:sp>
        <p:nvSpPr>
          <p:cNvPr id="86" name="Google Shape;86;p2"/>
          <p:cNvSpPr/>
          <p:nvPr/>
        </p:nvSpPr>
        <p:spPr>
          <a:xfrm>
            <a:off x="4296753" y="3366347"/>
            <a:ext cx="1033370" cy="364424"/>
          </a:xfrm>
          <a:prstGeom prst="ellipse">
            <a:avLst/>
          </a:prstGeom>
          <a:solidFill>
            <a:srgbClr val="F2F2F2"/>
          </a:solidFill>
          <a:ln cap="flat" cmpd="sng" w="9525">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0070C0"/>
              </a:solidFill>
              <a:latin typeface="Times New Roman"/>
              <a:ea typeface="Times New Roman"/>
              <a:cs typeface="Times New Roman"/>
              <a:sym typeface="Times New Roman"/>
            </a:endParaRPr>
          </a:p>
        </p:txBody>
      </p:sp>
      <p:sp>
        <p:nvSpPr>
          <p:cNvPr id="87" name="Google Shape;87;p2"/>
          <p:cNvSpPr txBox="1"/>
          <p:nvPr/>
        </p:nvSpPr>
        <p:spPr>
          <a:xfrm>
            <a:off x="4216707" y="3392217"/>
            <a:ext cx="117466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Weather and Climate Risk Coefficient</a:t>
            </a:r>
            <a:endParaRPr/>
          </a:p>
        </p:txBody>
      </p:sp>
      <p:sp>
        <p:nvSpPr>
          <p:cNvPr id="88" name="Google Shape;88;p2"/>
          <p:cNvSpPr/>
          <p:nvPr/>
        </p:nvSpPr>
        <p:spPr>
          <a:xfrm>
            <a:off x="2713256" y="4324587"/>
            <a:ext cx="1033370" cy="364424"/>
          </a:xfrm>
          <a:prstGeom prst="ellipse">
            <a:avLst/>
          </a:prstGeom>
          <a:solidFill>
            <a:srgbClr val="F2F2F2"/>
          </a:solidFill>
          <a:ln cap="flat" cmpd="sng" w="9525">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0070C0"/>
              </a:solidFill>
              <a:latin typeface="Times New Roman"/>
              <a:ea typeface="Times New Roman"/>
              <a:cs typeface="Times New Roman"/>
              <a:sym typeface="Times New Roman"/>
            </a:endParaRPr>
          </a:p>
        </p:txBody>
      </p:sp>
      <p:sp>
        <p:nvSpPr>
          <p:cNvPr id="89" name="Google Shape;89;p2"/>
          <p:cNvSpPr txBox="1"/>
          <p:nvPr/>
        </p:nvSpPr>
        <p:spPr>
          <a:xfrm>
            <a:off x="2597707" y="4318017"/>
            <a:ext cx="128251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Infrastructure Vulnerability Coefficient</a:t>
            </a:r>
            <a:endParaRPr/>
          </a:p>
        </p:txBody>
      </p:sp>
      <p:sp>
        <p:nvSpPr>
          <p:cNvPr id="90" name="Google Shape;90;p2"/>
          <p:cNvSpPr/>
          <p:nvPr/>
        </p:nvSpPr>
        <p:spPr>
          <a:xfrm>
            <a:off x="4343308" y="4323018"/>
            <a:ext cx="1033370" cy="364424"/>
          </a:xfrm>
          <a:prstGeom prst="ellipse">
            <a:avLst/>
          </a:prstGeom>
          <a:solidFill>
            <a:srgbClr val="F2F2F2"/>
          </a:solidFill>
          <a:ln cap="flat" cmpd="sng" w="9525">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0070C0"/>
              </a:solidFill>
              <a:latin typeface="Times New Roman"/>
              <a:ea typeface="Times New Roman"/>
              <a:cs typeface="Times New Roman"/>
              <a:sym typeface="Times New Roman"/>
            </a:endParaRPr>
          </a:p>
        </p:txBody>
      </p:sp>
      <p:sp>
        <p:nvSpPr>
          <p:cNvPr id="91" name="Google Shape;91;p2"/>
          <p:cNvSpPr txBox="1"/>
          <p:nvPr/>
        </p:nvSpPr>
        <p:spPr>
          <a:xfrm>
            <a:off x="4352999" y="4328617"/>
            <a:ext cx="103337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Socio-Economic Impact Coefficient</a:t>
            </a:r>
            <a:endParaRPr/>
          </a:p>
        </p:txBody>
      </p:sp>
      <p:sp>
        <p:nvSpPr>
          <p:cNvPr id="92" name="Google Shape;92;p2"/>
          <p:cNvSpPr/>
          <p:nvPr/>
        </p:nvSpPr>
        <p:spPr>
          <a:xfrm>
            <a:off x="3570647" y="4629909"/>
            <a:ext cx="1033370" cy="364424"/>
          </a:xfrm>
          <a:prstGeom prst="ellipse">
            <a:avLst/>
          </a:prstGeom>
          <a:solidFill>
            <a:srgbClr val="F2F2F2"/>
          </a:solidFill>
          <a:ln cap="flat" cmpd="sng" w="9525">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0070C0"/>
              </a:solidFill>
              <a:latin typeface="Times New Roman"/>
              <a:ea typeface="Times New Roman"/>
              <a:cs typeface="Times New Roman"/>
              <a:sym typeface="Times New Roman"/>
            </a:endParaRPr>
          </a:p>
        </p:txBody>
      </p:sp>
      <p:sp>
        <p:nvSpPr>
          <p:cNvPr id="93" name="Google Shape;93;p2"/>
          <p:cNvSpPr txBox="1"/>
          <p:nvPr/>
        </p:nvSpPr>
        <p:spPr>
          <a:xfrm>
            <a:off x="3497323" y="4663793"/>
            <a:ext cx="118001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Times New Roman"/>
                <a:ea typeface="Times New Roman"/>
                <a:cs typeface="Times New Roman"/>
                <a:sym typeface="Times New Roman"/>
              </a:rPr>
              <a:t>PSPS Effectiveness Coefficient</a:t>
            </a:r>
            <a:endParaRPr/>
          </a:p>
        </p:txBody>
      </p:sp>
      <p:sp>
        <p:nvSpPr>
          <p:cNvPr id="94" name="Google Shape;94;p2"/>
          <p:cNvSpPr/>
          <p:nvPr/>
        </p:nvSpPr>
        <p:spPr>
          <a:xfrm>
            <a:off x="3245701" y="3758768"/>
            <a:ext cx="382621" cy="188068"/>
          </a:xfrm>
          <a:custGeom>
            <a:rect b="b" l="l" r="r" t="t"/>
            <a:pathLst>
              <a:path extrusionOk="0" h="188068" w="382621">
                <a:moveTo>
                  <a:pt x="0" y="0"/>
                </a:moveTo>
                <a:cubicBezTo>
                  <a:pt x="7025" y="39450"/>
                  <a:pt x="14051" y="78901"/>
                  <a:pt x="77821" y="110246"/>
                </a:cubicBezTo>
                <a:cubicBezTo>
                  <a:pt x="141591" y="141591"/>
                  <a:pt x="262106" y="164829"/>
                  <a:pt x="382621" y="188068"/>
                </a:cubicBezTo>
              </a:path>
            </a:pathLst>
          </a:custGeom>
          <a:noFill/>
          <a:ln cap="flat" cmpd="sng" w="9525">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95" name="Google Shape;95;p2"/>
          <p:cNvSpPr/>
          <p:nvPr/>
        </p:nvSpPr>
        <p:spPr>
          <a:xfrm>
            <a:off x="3232731" y="4121934"/>
            <a:ext cx="389106" cy="201038"/>
          </a:xfrm>
          <a:custGeom>
            <a:rect b="b" l="l" r="r" t="t"/>
            <a:pathLst>
              <a:path extrusionOk="0" h="201038" w="389106">
                <a:moveTo>
                  <a:pt x="0" y="201038"/>
                </a:moveTo>
                <a:cubicBezTo>
                  <a:pt x="540" y="157263"/>
                  <a:pt x="1081" y="113489"/>
                  <a:pt x="25940" y="84306"/>
                </a:cubicBezTo>
                <a:cubicBezTo>
                  <a:pt x="50799" y="55123"/>
                  <a:pt x="88629" y="39991"/>
                  <a:pt x="149157" y="25940"/>
                </a:cubicBezTo>
                <a:cubicBezTo>
                  <a:pt x="209685" y="11889"/>
                  <a:pt x="299395" y="5944"/>
                  <a:pt x="389106" y="0"/>
                </a:cubicBezTo>
              </a:path>
            </a:pathLst>
          </a:custGeom>
          <a:noFill/>
          <a:ln cap="flat" cmpd="sng" w="9525">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96" name="Google Shape;96;p2"/>
          <p:cNvSpPr/>
          <p:nvPr/>
        </p:nvSpPr>
        <p:spPr>
          <a:xfrm>
            <a:off x="4549208" y="3739312"/>
            <a:ext cx="357238" cy="253477"/>
          </a:xfrm>
          <a:custGeom>
            <a:rect b="b" l="l" r="r" t="t"/>
            <a:pathLst>
              <a:path extrusionOk="0" h="253477" w="357238">
                <a:moveTo>
                  <a:pt x="0" y="252919"/>
                </a:moveTo>
                <a:cubicBezTo>
                  <a:pt x="62148" y="254000"/>
                  <a:pt x="124297" y="255081"/>
                  <a:pt x="168612" y="239949"/>
                </a:cubicBezTo>
                <a:cubicBezTo>
                  <a:pt x="212927" y="224817"/>
                  <a:pt x="236706" y="191311"/>
                  <a:pt x="265889" y="162128"/>
                </a:cubicBezTo>
                <a:cubicBezTo>
                  <a:pt x="295072" y="132945"/>
                  <a:pt x="328578" y="91872"/>
                  <a:pt x="343710" y="64851"/>
                </a:cubicBezTo>
                <a:cubicBezTo>
                  <a:pt x="358842" y="37830"/>
                  <a:pt x="357761" y="18915"/>
                  <a:pt x="356680" y="0"/>
                </a:cubicBezTo>
              </a:path>
            </a:pathLst>
          </a:custGeom>
          <a:noFill/>
          <a:ln cap="flat" cmpd="sng" w="9525">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97" name="Google Shape;97;p2"/>
          <p:cNvSpPr/>
          <p:nvPr/>
        </p:nvSpPr>
        <p:spPr>
          <a:xfrm>
            <a:off x="4549208" y="4114446"/>
            <a:ext cx="421531" cy="202041"/>
          </a:xfrm>
          <a:custGeom>
            <a:rect b="b" l="l" r="r" t="t"/>
            <a:pathLst>
              <a:path extrusionOk="0" h="202041" w="421531">
                <a:moveTo>
                  <a:pt x="0" y="7488"/>
                </a:moveTo>
                <a:cubicBezTo>
                  <a:pt x="104302" y="1003"/>
                  <a:pt x="208604" y="-5482"/>
                  <a:pt x="272374" y="7488"/>
                </a:cubicBezTo>
                <a:cubicBezTo>
                  <a:pt x="336144" y="20458"/>
                  <a:pt x="357762" y="52884"/>
                  <a:pt x="382621" y="85309"/>
                </a:cubicBezTo>
                <a:cubicBezTo>
                  <a:pt x="407481" y="117735"/>
                  <a:pt x="414506" y="159888"/>
                  <a:pt x="421531" y="202041"/>
                </a:cubicBezTo>
              </a:path>
            </a:pathLst>
          </a:custGeom>
          <a:noFill/>
          <a:ln cap="flat" cmpd="sng" w="9525">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98" name="Google Shape;98;p2"/>
          <p:cNvSpPr/>
          <p:nvPr/>
        </p:nvSpPr>
        <p:spPr>
          <a:xfrm>
            <a:off x="3997151" y="4271091"/>
            <a:ext cx="141061" cy="350196"/>
          </a:xfrm>
          <a:custGeom>
            <a:rect b="b" l="l" r="r" t="t"/>
            <a:pathLst>
              <a:path extrusionOk="0" h="350196" w="141061">
                <a:moveTo>
                  <a:pt x="85129" y="0"/>
                </a:moveTo>
                <a:cubicBezTo>
                  <a:pt x="39192" y="37289"/>
                  <a:pt x="-6744" y="74579"/>
                  <a:pt x="822" y="103762"/>
                </a:cubicBezTo>
                <a:cubicBezTo>
                  <a:pt x="8388" y="132945"/>
                  <a:pt x="109989" y="134026"/>
                  <a:pt x="130525" y="175098"/>
                </a:cubicBezTo>
                <a:cubicBezTo>
                  <a:pt x="151061" y="216170"/>
                  <a:pt x="137550" y="283183"/>
                  <a:pt x="124040" y="350196"/>
                </a:cubicBezTo>
              </a:path>
            </a:pathLst>
          </a:custGeom>
          <a:noFill/>
          <a:ln cap="flat" cmpd="sng" w="9525">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99" name="Google Shape;99;p2"/>
          <p:cNvSpPr/>
          <p:nvPr/>
        </p:nvSpPr>
        <p:spPr>
          <a:xfrm>
            <a:off x="5558464" y="519008"/>
            <a:ext cx="2856173" cy="4506696"/>
          </a:xfrm>
          <a:prstGeom prst="roundRect">
            <a:avLst>
              <a:gd fmla="val 3737" name="adj"/>
            </a:avLst>
          </a:prstGeom>
          <a:noFill/>
          <a:ln cap="flat" cmpd="sng" w="9525">
            <a:solidFill>
              <a:srgbClr val="3F3F3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00" name="Google Shape;100;p2"/>
          <p:cNvSpPr/>
          <p:nvPr/>
        </p:nvSpPr>
        <p:spPr>
          <a:xfrm>
            <a:off x="5389284" y="2338723"/>
            <a:ext cx="155118" cy="716343"/>
          </a:xfrm>
          <a:prstGeom prst="rightArrow">
            <a:avLst>
              <a:gd fmla="val 50000" name="adj1"/>
              <a:gd fmla="val 50000" name="adj2"/>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01" name="Google Shape;101;p2"/>
          <p:cNvSpPr txBox="1"/>
          <p:nvPr/>
        </p:nvSpPr>
        <p:spPr>
          <a:xfrm>
            <a:off x="5608887" y="567515"/>
            <a:ext cx="2757584" cy="246221"/>
          </a:xfrm>
          <a:prstGeom prst="rect">
            <a:avLst/>
          </a:prstGeom>
          <a:solidFill>
            <a:srgbClr val="F2F2F2"/>
          </a:solidFill>
          <a:ln cap="flat" cmpd="sng" w="9525">
            <a:solidFill>
              <a:srgbClr val="BFBFB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Times New Roman"/>
                <a:ea typeface="Times New Roman"/>
                <a:cs typeface="Times New Roman"/>
                <a:sym typeface="Times New Roman"/>
              </a:rPr>
              <a:t>Align data from different sources </a:t>
            </a:r>
            <a:endParaRPr/>
          </a:p>
        </p:txBody>
      </p:sp>
      <p:sp>
        <p:nvSpPr>
          <p:cNvPr id="102" name="Google Shape;102;p2"/>
          <p:cNvSpPr txBox="1"/>
          <p:nvPr/>
        </p:nvSpPr>
        <p:spPr>
          <a:xfrm>
            <a:off x="5608887" y="975403"/>
            <a:ext cx="2757584" cy="707886"/>
          </a:xfrm>
          <a:prstGeom prst="rect">
            <a:avLst/>
          </a:prstGeom>
          <a:solidFill>
            <a:srgbClr val="F2F2F2"/>
          </a:solidFill>
          <a:ln cap="flat" cmpd="sng" w="9525">
            <a:solidFill>
              <a:srgbClr val="BFBFB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Times New Roman"/>
                <a:ea typeface="Times New Roman"/>
                <a:cs typeface="Times New Roman"/>
                <a:sym typeface="Times New Roman"/>
              </a:rPr>
              <a:t>New features show relationship between wildfires and power outages (e.g., distance from power lines to wildfire, vegetation density, historical wildfire frequency)</a:t>
            </a:r>
            <a:endParaRPr/>
          </a:p>
        </p:txBody>
      </p:sp>
      <p:sp>
        <p:nvSpPr>
          <p:cNvPr id="103" name="Google Shape;103;p2"/>
          <p:cNvSpPr txBox="1"/>
          <p:nvPr/>
        </p:nvSpPr>
        <p:spPr>
          <a:xfrm>
            <a:off x="5505578" y="1799888"/>
            <a:ext cx="94673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000" u="sng" cap="none" strike="noStrike">
                <a:solidFill>
                  <a:srgbClr val="0070C0"/>
                </a:solidFill>
                <a:latin typeface="Times New Roman"/>
                <a:ea typeface="Times New Roman"/>
                <a:cs typeface="Times New Roman"/>
                <a:sym typeface="Times New Roman"/>
              </a:rPr>
              <a:t>Clustering:</a:t>
            </a:r>
            <a:endParaRPr b="1" i="1" sz="1100" u="sng" cap="none" strike="noStrike">
              <a:solidFill>
                <a:srgbClr val="0070C0"/>
              </a:solidFill>
              <a:latin typeface="Arial"/>
              <a:ea typeface="Arial"/>
              <a:cs typeface="Arial"/>
              <a:sym typeface="Arial"/>
            </a:endParaRPr>
          </a:p>
        </p:txBody>
      </p:sp>
      <p:sp>
        <p:nvSpPr>
          <p:cNvPr id="104" name="Google Shape;104;p2"/>
          <p:cNvSpPr txBox="1"/>
          <p:nvPr/>
        </p:nvSpPr>
        <p:spPr>
          <a:xfrm>
            <a:off x="6712674" y="1928192"/>
            <a:ext cx="1701963" cy="1477328"/>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Times New Roman"/>
                <a:ea typeface="Times New Roman"/>
                <a:cs typeface="Times New Roman"/>
                <a:sym typeface="Times New Roman"/>
              </a:rPr>
              <a:t>Identify high-risk areas and offer prepared strategy </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Times New Roman"/>
                <a:ea typeface="Times New Roman"/>
                <a:cs typeface="Times New Roman"/>
                <a:sym typeface="Times New Roman"/>
              </a:rPr>
              <a:t>Assess risks of future power outages due to wildfires in different clusters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Times New Roman"/>
                <a:ea typeface="Times New Roman"/>
                <a:cs typeface="Times New Roman"/>
                <a:sym typeface="Times New Roman"/>
              </a:rPr>
              <a:t>recommendations for policymakers </a:t>
            </a:r>
            <a:endParaRPr/>
          </a:p>
        </p:txBody>
      </p:sp>
      <p:sp>
        <p:nvSpPr>
          <p:cNvPr id="105" name="Google Shape;105;p2"/>
          <p:cNvSpPr/>
          <p:nvPr/>
        </p:nvSpPr>
        <p:spPr>
          <a:xfrm>
            <a:off x="6771692" y="843418"/>
            <a:ext cx="417912" cy="106114"/>
          </a:xfrm>
          <a:prstGeom prst="downArrow">
            <a:avLst>
              <a:gd fmla="val 50000" name="adj1"/>
              <a:gd fmla="val 50000" name="adj2"/>
            </a:avLst>
          </a:prstGeom>
          <a:solidFill>
            <a:srgbClr val="D5DB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latin typeface="Arial"/>
              <a:ea typeface="Arial"/>
              <a:cs typeface="Arial"/>
              <a:sym typeface="Arial"/>
            </a:endParaRPr>
          </a:p>
        </p:txBody>
      </p:sp>
      <p:sp>
        <p:nvSpPr>
          <p:cNvPr id="106" name="Google Shape;106;p2"/>
          <p:cNvSpPr/>
          <p:nvPr/>
        </p:nvSpPr>
        <p:spPr>
          <a:xfrm>
            <a:off x="5604712" y="3483121"/>
            <a:ext cx="1174012" cy="14266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2"/>
          <p:cNvSpPr/>
          <p:nvPr/>
        </p:nvSpPr>
        <p:spPr>
          <a:xfrm>
            <a:off x="6778723" y="1707378"/>
            <a:ext cx="417912" cy="106114"/>
          </a:xfrm>
          <a:prstGeom prst="downArrow">
            <a:avLst>
              <a:gd fmla="val 50000" name="adj1"/>
              <a:gd fmla="val 50000" name="adj2"/>
            </a:avLst>
          </a:prstGeom>
          <a:solidFill>
            <a:srgbClr val="D5DB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latin typeface="Arial"/>
              <a:ea typeface="Arial"/>
              <a:cs typeface="Arial"/>
              <a:sym typeface="Arial"/>
            </a:endParaRPr>
          </a:p>
        </p:txBody>
      </p:sp>
      <p:pic>
        <p:nvPicPr>
          <p:cNvPr id="108" name="Google Shape;108;p2"/>
          <p:cNvPicPr preferRelativeResize="0"/>
          <p:nvPr/>
        </p:nvPicPr>
        <p:blipFill rotWithShape="1">
          <a:blip r:embed="rId10">
            <a:alphaModFix/>
          </a:blip>
          <a:srcRect b="68990" l="0" r="59146" t="2290"/>
          <a:stretch/>
        </p:blipFill>
        <p:spPr>
          <a:xfrm>
            <a:off x="5535218" y="3474372"/>
            <a:ext cx="1217641" cy="642797"/>
          </a:xfrm>
          <a:prstGeom prst="rect">
            <a:avLst/>
          </a:prstGeom>
          <a:noFill/>
          <a:ln>
            <a:noFill/>
          </a:ln>
        </p:spPr>
      </p:pic>
      <p:pic>
        <p:nvPicPr>
          <p:cNvPr id="109" name="Google Shape;109;p2"/>
          <p:cNvPicPr preferRelativeResize="0"/>
          <p:nvPr/>
        </p:nvPicPr>
        <p:blipFill rotWithShape="1">
          <a:blip r:embed="rId11">
            <a:alphaModFix/>
          </a:blip>
          <a:srcRect b="0" l="0" r="0" t="0"/>
          <a:stretch/>
        </p:blipFill>
        <p:spPr>
          <a:xfrm>
            <a:off x="5607275" y="4082072"/>
            <a:ext cx="1171448" cy="831643"/>
          </a:xfrm>
          <a:prstGeom prst="rect">
            <a:avLst/>
          </a:prstGeom>
          <a:noFill/>
          <a:ln>
            <a:noFill/>
          </a:ln>
        </p:spPr>
      </p:pic>
      <p:sp>
        <p:nvSpPr>
          <p:cNvPr id="110" name="Google Shape;110;p2"/>
          <p:cNvSpPr txBox="1"/>
          <p:nvPr/>
        </p:nvSpPr>
        <p:spPr>
          <a:xfrm>
            <a:off x="5521524" y="3398264"/>
            <a:ext cx="1064614"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000" u="sng" cap="none" strike="noStrike">
                <a:solidFill>
                  <a:srgbClr val="0070C0"/>
                </a:solidFill>
                <a:latin typeface="Times New Roman"/>
                <a:ea typeface="Times New Roman"/>
                <a:cs typeface="Times New Roman"/>
                <a:sym typeface="Times New Roman"/>
              </a:rPr>
              <a:t>Prediction:</a:t>
            </a:r>
            <a:endParaRPr b="1" i="1" sz="1000" u="sng" cap="none" strike="noStrike">
              <a:solidFill>
                <a:srgbClr val="0070C0"/>
              </a:solidFill>
              <a:latin typeface="Arial"/>
              <a:ea typeface="Arial"/>
              <a:cs typeface="Arial"/>
              <a:sym typeface="Arial"/>
            </a:endParaRPr>
          </a:p>
        </p:txBody>
      </p:sp>
      <p:sp>
        <p:nvSpPr>
          <p:cNvPr id="111" name="Google Shape;111;p2"/>
          <p:cNvSpPr txBox="1"/>
          <p:nvPr/>
        </p:nvSpPr>
        <p:spPr>
          <a:xfrm>
            <a:off x="6771692" y="3435026"/>
            <a:ext cx="1678438" cy="1631216"/>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Times New Roman"/>
                <a:ea typeface="Times New Roman"/>
                <a:cs typeface="Times New Roman"/>
                <a:sym typeface="Times New Roman"/>
              </a:rPr>
              <a:t>Wildfire risk index: likelihood of the risk of wildfire occurrence in different areas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Times New Roman"/>
                <a:ea typeface="Times New Roman"/>
                <a:cs typeface="Times New Roman"/>
                <a:sym typeface="Times New Roman"/>
              </a:rPr>
              <a:t>Power outage risk score: likelihood of power outages in different regions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Times New Roman"/>
                <a:ea typeface="Times New Roman"/>
                <a:cs typeface="Times New Roman"/>
                <a:sym typeface="Times New Roman"/>
              </a:rPr>
              <a:t>Economic loss estimations, etc.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nvSpPr>
        <p:spPr>
          <a:xfrm>
            <a:off x="237834" y="206381"/>
            <a:ext cx="8552205"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Software features/outcomes (1):</a:t>
            </a:r>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70C0"/>
                </a:solidFill>
                <a:latin typeface="Arial"/>
                <a:ea typeface="Arial"/>
                <a:cs typeface="Arial"/>
                <a:sym typeface="Arial"/>
              </a:rPr>
              <a:t>Designing interactive graphical user interface (GUI)</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70C0"/>
                </a:solidFill>
                <a:latin typeface="Arial"/>
                <a:ea typeface="Arial"/>
                <a:cs typeface="Arial"/>
                <a:sym typeface="Arial"/>
              </a:rPr>
              <a:t>Based on data collection and analysis, we offer insights through data fusion, for example: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Ignition probability coefficient: Quantifies the likelihood of power system components (e.g., power lines, transformers) igniting a wildfire under various conditions. Factors could include the condition of the infrastructure, weather conditions (wind speed, humidity), and the presence of vegetation near power lines.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Weather and climate risk coefficient: Captures the influence of weather conditions (such as wind, temperature, and humidity) and long-term climate factors (like drought conditions) on wildfire risk. This could be used to predict high-risk periods for wildfires and power system vulnerabilities.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Infrastructure vulnerability coefficient: Measures the susceptibility of power system components to damage from wildfires, considering factors such as the age and design of infrastructure, materials used, and historical performance in past wildfire events.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Public safety power shutoff (PSPS) effectiveness coefficient: Assesses the effectiveness of preemptive power shutoffs in reducing wildfire risk, considering factors such as weather conditions, the condition and layout of the electrical grid, and the potential impact on communities.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Socio-economic impact coefficient: Evaluates the potential impact of wildfires and power system failures on communities, considering population density, economic activities, and critical infrastructure within vulnerable areas.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nvSpPr>
        <p:spPr>
          <a:xfrm>
            <a:off x="237834" y="206381"/>
            <a:ext cx="8552205"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Software features/outcomes (2):</a:t>
            </a:r>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70C0"/>
                </a:solidFill>
                <a:latin typeface="Arial"/>
                <a:ea typeface="Arial"/>
                <a:cs typeface="Arial"/>
                <a:sym typeface="Arial"/>
              </a:rPr>
              <a:t>Clustering:</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Clustering to analyze the relationship between power outages and wildfires using multiple spatial data sources involves identifying patterns and correlations between the occurrence of wildfires and the resulting power outages across different geographical locations. This analysis can help in identifying high-risk areas, improving preparedness, and designing mitigation strategies.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Use our developed tool to visualize the clusters on a map. This visualization can highlight geographic patterns in the relationship between wildfires and power outages.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Assess the risk of future power outages due to wildfires in different clusters. This assessment can inform infrastructure improvements, vegetation management, and emergency preparedness plans.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Develop strategies for high-risk areas, such as enhancing the resilience of the power grid, implementing more aggressive vegetation management practices, or planning for strategic power shutoffs during extreme fire danger conditions.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Provide recommendations for policymakers on improving regulations and standards for infrastructure protection in wildfire-prone areas.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txBox="1"/>
          <p:nvPr/>
        </p:nvSpPr>
        <p:spPr>
          <a:xfrm>
            <a:off x="237834" y="206381"/>
            <a:ext cx="8552205"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Software features/outcomes (3):</a:t>
            </a:r>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70C0"/>
                </a:solidFill>
                <a:latin typeface="Arial"/>
                <a:ea typeface="Arial"/>
                <a:cs typeface="Arial"/>
                <a:sym typeface="Arial"/>
              </a:rPr>
              <a:t>Prediction:</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Wildfire risk index, integrating in an alarm system, the index shows the likelihood of the risk of wildfire occurrence in different areas, considering current weather conditions, power infrastructure, drought status, vegetation (fuel load), and historical wildfire data. This index could be spatially resolved, providing a detailed risk map.</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Power outage risk score: this score indicate the likelihood of power outages in different regions, integrating factors like the proximity to high-risk wildfire zones, the condition and age of grid infrastructure, and historical outage patterns. This could also include predicted outage durations, the potential number of affected customers, the estimated restoration time.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Infrastructure vulnerability assessment: this identifies portions of the electrical grid (including power plants and transmission lines) most vulnerable to disruption from wildfires, extreme weather, and other risk factors included in the model. This can guide preventive maintenance and grid hardening efforts.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Population impact projection: the potential impact on populations, considering factors such as the likelihood of power outages, the risk of wildfires, and demographic data from census sources. This could include estimates of the number of people at risk of evacuation, power loss, or other wildfire-related hazards.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Emergency response resource allocation: Guidance on the optimal allocation of emergency response resources (like firefighting crews and equipment, evacuation centers, and utility repair teams) based on the predicted intensity and locations of wildfires and power outages.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chemeClr val="dk1"/>
                </a:solidFill>
                <a:latin typeface="Arial"/>
                <a:ea typeface="Arial"/>
                <a:cs typeface="Arial"/>
                <a:sym typeface="Arial"/>
              </a:rPr>
              <a:t>Economic loss estimations: Potential economic losses due to predicted wildfires and power outages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nvSpPr>
        <p:spPr>
          <a:xfrm>
            <a:off x="234950" y="800100"/>
            <a:ext cx="8553450" cy="4251485"/>
          </a:xfrm>
          <a:prstGeom prst="rect">
            <a:avLst/>
          </a:prstGeom>
          <a:noFill/>
          <a:ln>
            <a:noFill/>
          </a:ln>
        </p:spPr>
        <p:txBody>
          <a:bodyPr anchorCtr="0" anchor="t" bIns="45700" lIns="91425" spcFirstLastPara="1" rIns="91425" wrap="square" tIns="45700">
            <a:spAutoFit/>
          </a:bodyPr>
          <a:lstStyle/>
          <a:p>
            <a:pPr indent="0" lvl="0" marL="0" marR="0" rtl="0" algn="just">
              <a:lnSpc>
                <a:spcPct val="102000"/>
              </a:lnSpc>
              <a:spcBef>
                <a:spcPts val="0"/>
              </a:spcBef>
              <a:spcAft>
                <a:spcPts val="0"/>
              </a:spcAft>
              <a:buNone/>
            </a:pPr>
            <a:r>
              <a:rPr b="0" i="0" lang="en-US" sz="1200" u="sng" cap="none" strike="noStrike">
                <a:solidFill>
                  <a:srgbClr val="000000"/>
                </a:solidFill>
                <a:latin typeface="Arial"/>
                <a:ea typeface="Arial"/>
                <a:cs typeface="Arial"/>
                <a:sym typeface="Arial"/>
              </a:rPr>
              <a:t>Overlay analysis</a:t>
            </a:r>
            <a:r>
              <a:rPr b="0" i="0" lang="en-US" sz="1200" u="none" cap="none" strike="noStrike">
                <a:solidFill>
                  <a:srgbClr val="000000"/>
                </a:solidFill>
                <a:latin typeface="Arial"/>
                <a:ea typeface="Arial"/>
                <a:cs typeface="Arial"/>
                <a:sym typeface="Arial"/>
              </a:rPr>
              <a:t>: Overlay the different maps to identify areas where multiple layers of data overlap. It can be done using Geographic Information System (GIS) software, such as QGIS or ArcGIS. Overlaying the maps will allow the team to visualize the spatial relationships between various datasets.</a:t>
            </a:r>
            <a:endParaRPr/>
          </a:p>
          <a:p>
            <a:pPr indent="0" lvl="0" marL="0" marR="0" rtl="0" algn="just">
              <a:lnSpc>
                <a:spcPct val="102000"/>
              </a:lnSpc>
              <a:spcBef>
                <a:spcPts val="200"/>
              </a:spcBef>
              <a:spcAft>
                <a:spcPts val="0"/>
              </a:spcAft>
              <a:buNone/>
            </a:pPr>
            <a:r>
              <a:rPr b="0" i="0" lang="en-US" sz="1200" u="sng" cap="none" strike="noStrike">
                <a:solidFill>
                  <a:srgbClr val="000000"/>
                </a:solidFill>
                <a:latin typeface="Arial"/>
                <a:ea typeface="Arial"/>
                <a:cs typeface="Arial"/>
                <a:sym typeface="Arial"/>
              </a:rPr>
              <a:t>Spatial join</a:t>
            </a:r>
            <a:r>
              <a:rPr b="0" i="0" lang="en-US" sz="1200" u="none" cap="none" strike="noStrike">
                <a:solidFill>
                  <a:srgbClr val="000000"/>
                </a:solidFill>
                <a:latin typeface="Arial"/>
                <a:ea typeface="Arial"/>
                <a:cs typeface="Arial"/>
                <a:sym typeface="Arial"/>
              </a:rPr>
              <a:t>: Perform a spatial join operation in the GIS software to combine attribute data from multiple layers based on their spatial relationships. It will enable us to create a new data set with combined information from all the input layers.</a:t>
            </a:r>
            <a:endParaRPr/>
          </a:p>
          <a:p>
            <a:pPr indent="0" lvl="0" marL="0" marR="0" rtl="0" algn="just">
              <a:lnSpc>
                <a:spcPct val="105000"/>
              </a:lnSpc>
              <a:spcBef>
                <a:spcPts val="200"/>
              </a:spcBef>
              <a:spcAft>
                <a:spcPts val="0"/>
              </a:spcAft>
              <a:buNone/>
            </a:pPr>
            <a:r>
              <a:rPr b="0" i="0" lang="en-US" sz="1200" u="sng" cap="none" strike="noStrike">
                <a:solidFill>
                  <a:srgbClr val="000000"/>
                </a:solidFill>
                <a:latin typeface="Arial"/>
                <a:ea typeface="Arial"/>
                <a:cs typeface="Arial"/>
                <a:sym typeface="Arial"/>
              </a:rPr>
              <a:t>Data aggregation</a:t>
            </a:r>
            <a:r>
              <a:rPr b="0" i="0" lang="en-US" sz="1200" u="none" cap="none" strike="noStrike">
                <a:solidFill>
                  <a:srgbClr val="000000"/>
                </a:solidFill>
                <a:latin typeface="Arial"/>
                <a:ea typeface="Arial"/>
                <a:cs typeface="Arial"/>
                <a:sym typeface="Arial"/>
              </a:rPr>
              <a:t>: To analyze the data at different spatial scales, you may need to aggregate the data. For example, you could aggregate the data by census tracts, zip codes, or other administrative boundaries. It will help you explore patterns and relationships at various geographic levels.</a:t>
            </a:r>
            <a:endParaRPr/>
          </a:p>
          <a:p>
            <a:pPr indent="0" lvl="0" marL="0" marR="0" rtl="0" algn="just">
              <a:lnSpc>
                <a:spcPct val="105000"/>
              </a:lnSpc>
              <a:spcBef>
                <a:spcPts val="200"/>
              </a:spcBef>
              <a:spcAft>
                <a:spcPts val="0"/>
              </a:spcAft>
              <a:buNone/>
            </a:pPr>
            <a:r>
              <a:rPr b="0" i="0" lang="en-US" sz="1200" u="sng" cap="none" strike="noStrike">
                <a:solidFill>
                  <a:srgbClr val="000000"/>
                </a:solidFill>
                <a:latin typeface="Arial"/>
                <a:ea typeface="Arial"/>
                <a:cs typeface="Arial"/>
                <a:sym typeface="Arial"/>
              </a:rPr>
              <a:t>Statistical analysis</a:t>
            </a:r>
            <a:r>
              <a:rPr b="0" i="0" lang="en-US" sz="1200" u="none" cap="none" strike="noStrike">
                <a:solidFill>
                  <a:srgbClr val="000000"/>
                </a:solidFill>
                <a:latin typeface="Arial"/>
                <a:ea typeface="Arial"/>
                <a:cs typeface="Arial"/>
                <a:sym typeface="Arial"/>
              </a:rPr>
              <a:t>: Once the data is combined and aggregated, you can perform various statistical analyses to quantify the correlation between variables. Some standard statistical methods include (a) Spearman's rank correlation coefficient: This is a non-parametric measure of the strength and direction of the relationship between two variables. It is useful when the data does not meet the assumptions of linearity or normality required for Pearson's correlation. (b) Regression analysis: This helps you model the relationship between a dependent variable (e.g., power outages) and one or more independent variables (e.g., power grid infrastructure, redlining, renewable energy locations). We can use linear regression, logistic regression, or other regression models depending on the nature of your data.</a:t>
            </a:r>
            <a:endParaRPr/>
          </a:p>
          <a:p>
            <a:pPr indent="0" lvl="0" marL="0" marR="0" rtl="0" algn="just">
              <a:lnSpc>
                <a:spcPct val="105000"/>
              </a:lnSpc>
              <a:spcBef>
                <a:spcPts val="200"/>
              </a:spcBef>
              <a:spcAft>
                <a:spcPts val="0"/>
              </a:spcAft>
              <a:buNone/>
            </a:pPr>
            <a:r>
              <a:rPr b="0" i="0" lang="en-US" sz="1200" u="sng" cap="none" strike="noStrike">
                <a:solidFill>
                  <a:srgbClr val="000000"/>
                </a:solidFill>
                <a:latin typeface="Arial"/>
                <a:ea typeface="Arial"/>
                <a:cs typeface="Arial"/>
                <a:sym typeface="Arial"/>
              </a:rPr>
              <a:t>Visualization</a:t>
            </a:r>
            <a:r>
              <a:rPr b="0" i="0" lang="en-US" sz="1200" u="none" cap="none" strike="noStrike">
                <a:solidFill>
                  <a:srgbClr val="000000"/>
                </a:solidFill>
                <a:latin typeface="Arial"/>
                <a:ea typeface="Arial"/>
                <a:cs typeface="Arial"/>
                <a:sym typeface="Arial"/>
              </a:rPr>
              <a:t>: Create maps and charts to visualize the results of your analysis. It can help us identify spatial patterns and trends in the data and communicate our findings effectively.</a:t>
            </a:r>
            <a:endParaRPr/>
          </a:p>
          <a:p>
            <a:pPr indent="0" lvl="0" marL="0" marR="0" rtl="0" algn="just">
              <a:lnSpc>
                <a:spcPct val="105000"/>
              </a:lnSpc>
              <a:spcBef>
                <a:spcPts val="200"/>
              </a:spcBef>
              <a:spcAft>
                <a:spcPts val="0"/>
              </a:spcAft>
              <a:buNone/>
            </a:pPr>
            <a:r>
              <a:rPr b="0" i="0" lang="en-US" sz="1200" u="sng" cap="none" strike="noStrike">
                <a:solidFill>
                  <a:srgbClr val="000000"/>
                </a:solidFill>
                <a:latin typeface="Arial"/>
                <a:ea typeface="Arial"/>
                <a:cs typeface="Arial"/>
                <a:sym typeface="Arial"/>
              </a:rPr>
              <a:t>Interpretation and validation</a:t>
            </a:r>
            <a:r>
              <a:rPr b="0" i="0" lang="en-US" sz="1200" u="none" cap="none" strike="noStrike">
                <a:solidFill>
                  <a:srgbClr val="000000"/>
                </a:solidFill>
                <a:latin typeface="Arial"/>
                <a:ea typeface="Arial"/>
                <a:cs typeface="Arial"/>
                <a:sym typeface="Arial"/>
              </a:rPr>
              <a:t>: Interpret the results of your analysis, keeping in mind the limitations and assumptions of the statistical methods used. Assess the validity and reliability of your findings and consider conducting further research or incorporating additional data sources if necessary. For example, we will propose application-specific performance indicators, such as the Electricity Service Vulnerability Index.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8"/>
          <p:cNvPicPr preferRelativeResize="0"/>
          <p:nvPr/>
        </p:nvPicPr>
        <p:blipFill rotWithShape="1">
          <a:blip r:embed="rId3">
            <a:alphaModFix/>
          </a:blip>
          <a:srcRect b="0" l="0" r="0" t="0"/>
          <a:stretch/>
        </p:blipFill>
        <p:spPr>
          <a:xfrm>
            <a:off x="416141" y="277156"/>
            <a:ext cx="1205644" cy="1596664"/>
          </a:xfrm>
          <a:prstGeom prst="rect">
            <a:avLst/>
          </a:prstGeom>
          <a:noFill/>
          <a:ln>
            <a:noFill/>
          </a:ln>
        </p:spPr>
      </p:pic>
      <p:sp>
        <p:nvSpPr>
          <p:cNvPr id="137" name="Google Shape;137;p8"/>
          <p:cNvSpPr txBox="1"/>
          <p:nvPr/>
        </p:nvSpPr>
        <p:spPr>
          <a:xfrm>
            <a:off x="416141" y="1873820"/>
            <a:ext cx="1213794"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Grid Infrastructure</a:t>
            </a:r>
            <a:endParaRPr/>
          </a:p>
        </p:txBody>
      </p:sp>
      <p:pic>
        <p:nvPicPr>
          <p:cNvPr id="138" name="Google Shape;138;p8"/>
          <p:cNvPicPr preferRelativeResize="0"/>
          <p:nvPr/>
        </p:nvPicPr>
        <p:blipFill rotWithShape="1">
          <a:blip r:embed="rId4">
            <a:alphaModFix/>
          </a:blip>
          <a:srcRect b="0" l="0" r="0" t="0"/>
          <a:stretch/>
        </p:blipFill>
        <p:spPr>
          <a:xfrm>
            <a:off x="1720660" y="277156"/>
            <a:ext cx="1157582" cy="1596664"/>
          </a:xfrm>
          <a:prstGeom prst="rect">
            <a:avLst/>
          </a:prstGeom>
          <a:noFill/>
          <a:ln>
            <a:noFill/>
          </a:ln>
        </p:spPr>
      </p:pic>
      <p:sp>
        <p:nvSpPr>
          <p:cNvPr id="139" name="Google Shape;139;p8"/>
          <p:cNvSpPr txBox="1"/>
          <p:nvPr/>
        </p:nvSpPr>
        <p:spPr>
          <a:xfrm>
            <a:off x="1573130" y="1872961"/>
            <a:ext cx="145264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Power Plant Locations</a:t>
            </a:r>
            <a:endParaRPr/>
          </a:p>
        </p:txBody>
      </p:sp>
      <p:pic>
        <p:nvPicPr>
          <p:cNvPr id="140" name="Google Shape;140;p8"/>
          <p:cNvPicPr preferRelativeResize="0"/>
          <p:nvPr/>
        </p:nvPicPr>
        <p:blipFill rotWithShape="1">
          <a:blip r:embed="rId5">
            <a:alphaModFix/>
          </a:blip>
          <a:srcRect b="0" l="0" r="0" t="0"/>
          <a:stretch/>
        </p:blipFill>
        <p:spPr>
          <a:xfrm>
            <a:off x="439516" y="2197960"/>
            <a:ext cx="1158894" cy="1058989"/>
          </a:xfrm>
          <a:prstGeom prst="rect">
            <a:avLst/>
          </a:prstGeom>
          <a:noFill/>
          <a:ln>
            <a:noFill/>
          </a:ln>
        </p:spPr>
      </p:pic>
      <p:sp>
        <p:nvSpPr>
          <p:cNvPr id="141" name="Google Shape;141;p8"/>
          <p:cNvSpPr txBox="1"/>
          <p:nvPr/>
        </p:nvSpPr>
        <p:spPr>
          <a:xfrm>
            <a:off x="332486" y="3256949"/>
            <a:ext cx="2364486"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USA Current Wildfires</a:t>
            </a:r>
            <a:endParaRPr/>
          </a:p>
        </p:txBody>
      </p:sp>
      <p:pic>
        <p:nvPicPr>
          <p:cNvPr id="142" name="Google Shape;142;p8"/>
          <p:cNvPicPr preferRelativeResize="0"/>
          <p:nvPr/>
        </p:nvPicPr>
        <p:blipFill rotWithShape="1">
          <a:blip r:embed="rId6">
            <a:alphaModFix/>
          </a:blip>
          <a:srcRect b="0" l="0" r="0" t="0"/>
          <a:stretch/>
        </p:blipFill>
        <p:spPr>
          <a:xfrm>
            <a:off x="1760287" y="2197960"/>
            <a:ext cx="1043715" cy="1058989"/>
          </a:xfrm>
          <a:prstGeom prst="rect">
            <a:avLst/>
          </a:prstGeom>
          <a:noFill/>
          <a:ln>
            <a:noFill/>
          </a:ln>
        </p:spPr>
      </p:pic>
      <p:sp>
        <p:nvSpPr>
          <p:cNvPr id="143" name="Google Shape;143;p8"/>
          <p:cNvSpPr txBox="1"/>
          <p:nvPr/>
        </p:nvSpPr>
        <p:spPr>
          <a:xfrm>
            <a:off x="1702697" y="3269570"/>
            <a:ext cx="115889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Drought Intensity</a:t>
            </a:r>
            <a:endParaRPr/>
          </a:p>
        </p:txBody>
      </p:sp>
      <p:pic>
        <p:nvPicPr>
          <p:cNvPr id="144" name="Google Shape;144;p8"/>
          <p:cNvPicPr preferRelativeResize="0"/>
          <p:nvPr/>
        </p:nvPicPr>
        <p:blipFill rotWithShape="1">
          <a:blip r:embed="rId7">
            <a:alphaModFix/>
          </a:blip>
          <a:srcRect b="0" l="0" r="0" t="0"/>
          <a:stretch/>
        </p:blipFill>
        <p:spPr>
          <a:xfrm>
            <a:off x="424791" y="3557229"/>
            <a:ext cx="1158894" cy="967230"/>
          </a:xfrm>
          <a:prstGeom prst="rect">
            <a:avLst/>
          </a:prstGeom>
          <a:noFill/>
          <a:ln>
            <a:noFill/>
          </a:ln>
        </p:spPr>
      </p:pic>
      <p:sp>
        <p:nvSpPr>
          <p:cNvPr id="145" name="Google Shape;145;p8"/>
          <p:cNvSpPr txBox="1"/>
          <p:nvPr/>
        </p:nvSpPr>
        <p:spPr>
          <a:xfrm>
            <a:off x="240276" y="4543069"/>
            <a:ext cx="1446743"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Wildfire Risk to Communities Wildfire Exposure Type</a:t>
            </a:r>
            <a:endParaRPr/>
          </a:p>
        </p:txBody>
      </p:sp>
      <p:pic>
        <p:nvPicPr>
          <p:cNvPr id="146" name="Google Shape;146;p8"/>
          <p:cNvPicPr preferRelativeResize="0"/>
          <p:nvPr/>
        </p:nvPicPr>
        <p:blipFill rotWithShape="1">
          <a:blip r:embed="rId8">
            <a:alphaModFix/>
          </a:blip>
          <a:srcRect b="0" l="0" r="0" t="0"/>
          <a:stretch/>
        </p:blipFill>
        <p:spPr>
          <a:xfrm>
            <a:off x="1702998" y="3537924"/>
            <a:ext cx="1158893" cy="1128255"/>
          </a:xfrm>
          <a:prstGeom prst="rect">
            <a:avLst/>
          </a:prstGeom>
          <a:noFill/>
          <a:ln>
            <a:noFill/>
          </a:ln>
        </p:spPr>
      </p:pic>
      <p:sp>
        <p:nvSpPr>
          <p:cNvPr id="147" name="Google Shape;147;p8"/>
          <p:cNvSpPr txBox="1"/>
          <p:nvPr/>
        </p:nvSpPr>
        <p:spPr>
          <a:xfrm>
            <a:off x="1558772" y="4696957"/>
            <a:ext cx="144674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Current Weather and Wind Station Data</a:t>
            </a:r>
            <a:endParaRPr/>
          </a:p>
        </p:txBody>
      </p:sp>
      <p:pic>
        <p:nvPicPr>
          <p:cNvPr id="148" name="Google Shape;148;p8"/>
          <p:cNvPicPr preferRelativeResize="0"/>
          <p:nvPr/>
        </p:nvPicPr>
        <p:blipFill rotWithShape="1">
          <a:blip r:embed="rId9">
            <a:alphaModFix/>
          </a:blip>
          <a:srcRect b="0" l="0" r="0" t="0"/>
          <a:stretch/>
        </p:blipFill>
        <p:spPr>
          <a:xfrm>
            <a:off x="3126046" y="277156"/>
            <a:ext cx="1090353" cy="1462336"/>
          </a:xfrm>
          <a:prstGeom prst="rect">
            <a:avLst/>
          </a:prstGeom>
          <a:noFill/>
          <a:ln>
            <a:noFill/>
          </a:ln>
        </p:spPr>
      </p:pic>
      <p:pic>
        <p:nvPicPr>
          <p:cNvPr descr="Map&#10;&#10;Description automatically generated" id="149" name="Google Shape;149;p8"/>
          <p:cNvPicPr preferRelativeResize="0"/>
          <p:nvPr/>
        </p:nvPicPr>
        <p:blipFill rotWithShape="1">
          <a:blip r:embed="rId10">
            <a:alphaModFix/>
          </a:blip>
          <a:srcRect b="0" l="0" r="0" t="0"/>
          <a:stretch/>
        </p:blipFill>
        <p:spPr>
          <a:xfrm>
            <a:off x="2995915" y="2170811"/>
            <a:ext cx="2373692" cy="1108888"/>
          </a:xfrm>
          <a:prstGeom prst="rect">
            <a:avLst/>
          </a:prstGeom>
          <a:noFill/>
          <a:ln>
            <a:noFill/>
          </a:ln>
        </p:spPr>
      </p:pic>
      <p:sp>
        <p:nvSpPr>
          <p:cNvPr id="150" name="Google Shape;150;p8"/>
          <p:cNvSpPr txBox="1"/>
          <p:nvPr/>
        </p:nvSpPr>
        <p:spPr>
          <a:xfrm>
            <a:off x="2737552" y="3279408"/>
            <a:ext cx="298850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DTE Historical Outage Data and Prelim Analysis</a:t>
            </a:r>
            <a:endParaRPr/>
          </a:p>
        </p:txBody>
      </p:sp>
      <p:pic>
        <p:nvPicPr>
          <p:cNvPr descr="Map&#10;&#10;Description automatically generated" id="151" name="Google Shape;151;p8"/>
          <p:cNvPicPr preferRelativeResize="0"/>
          <p:nvPr/>
        </p:nvPicPr>
        <p:blipFill rotWithShape="1">
          <a:blip r:embed="rId11">
            <a:alphaModFix/>
          </a:blip>
          <a:srcRect b="0" l="0" r="0" t="0"/>
          <a:stretch/>
        </p:blipFill>
        <p:spPr>
          <a:xfrm>
            <a:off x="3005515" y="3562413"/>
            <a:ext cx="2373692" cy="1214444"/>
          </a:xfrm>
          <a:prstGeom prst="rect">
            <a:avLst/>
          </a:prstGeom>
          <a:noFill/>
          <a:ln>
            <a:noFill/>
          </a:ln>
        </p:spPr>
      </p:pic>
      <p:sp>
        <p:nvSpPr>
          <p:cNvPr id="152" name="Google Shape;152;p8"/>
          <p:cNvSpPr txBox="1"/>
          <p:nvPr/>
        </p:nvSpPr>
        <p:spPr>
          <a:xfrm>
            <a:off x="3126046" y="4773901"/>
            <a:ext cx="182155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Energy Justice Tools</a:t>
            </a:r>
            <a:endParaRPr/>
          </a:p>
        </p:txBody>
      </p:sp>
      <p:pic>
        <p:nvPicPr>
          <p:cNvPr descr="Map&#10;&#10;Description automatically generated" id="153" name="Google Shape;153;p8"/>
          <p:cNvPicPr preferRelativeResize="0"/>
          <p:nvPr/>
        </p:nvPicPr>
        <p:blipFill rotWithShape="1">
          <a:blip r:embed="rId12">
            <a:alphaModFix/>
          </a:blip>
          <a:srcRect b="0" l="0" r="0" t="0"/>
          <a:stretch/>
        </p:blipFill>
        <p:spPr>
          <a:xfrm>
            <a:off x="5379207" y="3554799"/>
            <a:ext cx="3101809" cy="1214443"/>
          </a:xfrm>
          <a:prstGeom prst="rect">
            <a:avLst/>
          </a:prstGeom>
          <a:noFill/>
          <a:ln>
            <a:noFill/>
          </a:ln>
        </p:spPr>
      </p:pic>
      <p:sp>
        <p:nvSpPr>
          <p:cNvPr id="154" name="Google Shape;154;p8"/>
          <p:cNvSpPr txBox="1"/>
          <p:nvPr/>
        </p:nvSpPr>
        <p:spPr>
          <a:xfrm>
            <a:off x="6015981" y="4773900"/>
            <a:ext cx="182155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Digital Redlining Maps</a:t>
            </a:r>
            <a:endParaRPr/>
          </a:p>
        </p:txBody>
      </p:sp>
      <p:sp>
        <p:nvSpPr>
          <p:cNvPr id="155" name="Google Shape;155;p8"/>
          <p:cNvSpPr txBox="1"/>
          <p:nvPr/>
        </p:nvSpPr>
        <p:spPr>
          <a:xfrm>
            <a:off x="2777938" y="1771351"/>
            <a:ext cx="176178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Administrative Forest Boundaries</a:t>
            </a:r>
            <a:endParaRPr/>
          </a:p>
        </p:txBody>
      </p:sp>
      <p:pic>
        <p:nvPicPr>
          <p:cNvPr id="156" name="Google Shape;156;p8"/>
          <p:cNvPicPr preferRelativeResize="0"/>
          <p:nvPr/>
        </p:nvPicPr>
        <p:blipFill rotWithShape="1">
          <a:blip r:embed="rId13">
            <a:alphaModFix/>
          </a:blip>
          <a:srcRect b="0" l="0" r="0" t="0"/>
          <a:stretch/>
        </p:blipFill>
        <p:spPr>
          <a:xfrm>
            <a:off x="4380679" y="420420"/>
            <a:ext cx="1093847" cy="1346273"/>
          </a:xfrm>
          <a:prstGeom prst="rect">
            <a:avLst/>
          </a:prstGeom>
          <a:noFill/>
          <a:ln>
            <a:noFill/>
          </a:ln>
        </p:spPr>
      </p:pic>
      <p:sp>
        <p:nvSpPr>
          <p:cNvPr id="157" name="Google Shape;157;p8"/>
          <p:cNvSpPr/>
          <p:nvPr/>
        </p:nvSpPr>
        <p:spPr>
          <a:xfrm>
            <a:off x="7311041" y="2423444"/>
            <a:ext cx="1320800" cy="349250"/>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a:p>
        </p:txBody>
      </p:sp>
      <p:sp>
        <p:nvSpPr>
          <p:cNvPr id="158" name="Google Shape;158;p8"/>
          <p:cNvSpPr txBox="1"/>
          <p:nvPr/>
        </p:nvSpPr>
        <p:spPr>
          <a:xfrm>
            <a:off x="7311041" y="2119182"/>
            <a:ext cx="120738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Data Fusion</a:t>
            </a:r>
            <a:endParaRPr/>
          </a:p>
        </p:txBody>
      </p:sp>
      <p:pic>
        <p:nvPicPr>
          <p:cNvPr descr="Map of Detroit with HOLC-graded areas (top panel) and intervals of the historic redlining score (HRS) adjusted to Census 2010 and Census 2020 tract boundaries." id="159" name="Google Shape;159;p8"/>
          <p:cNvPicPr preferRelativeResize="0"/>
          <p:nvPr/>
        </p:nvPicPr>
        <p:blipFill rotWithShape="1">
          <a:blip r:embed="rId14">
            <a:alphaModFix/>
          </a:blip>
          <a:srcRect b="0" l="0" r="0" t="0"/>
          <a:stretch/>
        </p:blipFill>
        <p:spPr>
          <a:xfrm>
            <a:off x="5596999" y="288329"/>
            <a:ext cx="1405914" cy="1830853"/>
          </a:xfrm>
          <a:prstGeom prst="rect">
            <a:avLst/>
          </a:prstGeom>
          <a:noFill/>
          <a:ln>
            <a:noFill/>
          </a:ln>
        </p:spPr>
      </p:pic>
      <p:sp>
        <p:nvSpPr>
          <p:cNvPr id="160" name="Google Shape;160;p8"/>
          <p:cNvSpPr txBox="1"/>
          <p:nvPr/>
        </p:nvSpPr>
        <p:spPr>
          <a:xfrm>
            <a:off x="5419064" y="2167001"/>
            <a:ext cx="176178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Census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2024-01-29T21:33:08Z</dcterms:created>
  <dc:creator>Dashi, Violet</dc:creator>
</cp:coreProperties>
</file>